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7" r:id="rId2"/>
    <p:sldId id="308" r:id="rId3"/>
    <p:sldId id="321" r:id="rId4"/>
    <p:sldId id="322" r:id="rId5"/>
    <p:sldId id="310" r:id="rId6"/>
    <p:sldId id="311" r:id="rId7"/>
    <p:sldId id="256" r:id="rId8"/>
    <p:sldId id="309" r:id="rId9"/>
    <p:sldId id="324" r:id="rId10"/>
    <p:sldId id="323" r:id="rId11"/>
    <p:sldId id="316" r:id="rId12"/>
    <p:sldId id="314" r:id="rId13"/>
    <p:sldId id="326" r:id="rId14"/>
    <p:sldId id="293" r:id="rId15"/>
    <p:sldId id="294" r:id="rId16"/>
    <p:sldId id="327" r:id="rId17"/>
    <p:sldId id="318" r:id="rId18"/>
    <p:sldId id="328" r:id="rId19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7146"/>
    <a:srgbClr val="000066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65" autoAdjust="0"/>
  </p:normalViewPr>
  <p:slideViewPr>
    <p:cSldViewPr>
      <p:cViewPr>
        <p:scale>
          <a:sx n="70" d="100"/>
          <a:sy n="70" d="100"/>
        </p:scale>
        <p:origin x="-1386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FD3C5E-940F-4A1D-BAFE-E96193B59956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E55D0E-4354-41F2-8564-5E198C9669F6}">
      <dgm:prSet phldrT="[Текст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sz="1800" b="1" dirty="0" smtClean="0">
              <a:latin typeface="Arial" pitchFamily="34" charset="0"/>
              <a:cs typeface="Arial" pitchFamily="34" charset="0"/>
            </a:rPr>
            <a:t>- Исследование гормонов (Т3, Т4, ТТГ);</a:t>
          </a:r>
        </a:p>
        <a:p>
          <a:r>
            <a:rPr lang="ru-RU" sz="1800" b="1" dirty="0" smtClean="0">
              <a:latin typeface="Arial" pitchFamily="34" charset="0"/>
              <a:cs typeface="Arial" pitchFamily="34" charset="0"/>
            </a:rPr>
            <a:t>- холестерин, липопротеиды, общий белок, глюкоза, электролиты;</a:t>
          </a:r>
        </a:p>
        <a:p>
          <a:r>
            <a:rPr lang="ru-RU" sz="1800" b="1" dirty="0" smtClean="0">
              <a:latin typeface="Arial" pitchFamily="34" charset="0"/>
              <a:cs typeface="Arial" pitchFamily="34" charset="0"/>
            </a:rPr>
            <a:t>- ОАК </a:t>
          </a:r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C5C3DD12-769B-49E3-AA33-85C5BC00B830}" type="parTrans" cxnId="{0C5F0F6C-28F9-405F-8784-5F721EF6C2AF}">
      <dgm:prSet/>
      <dgm:spPr/>
      <dgm:t>
        <a:bodyPr/>
        <a:lstStyle/>
        <a:p>
          <a:endParaRPr lang="ru-RU"/>
        </a:p>
      </dgm:t>
    </dgm:pt>
    <dgm:pt modelId="{B4158CAB-7E5B-44CF-B436-A7BE6A1C63C5}" type="sibTrans" cxnId="{0C5F0F6C-28F9-405F-8784-5F721EF6C2AF}">
      <dgm:prSet/>
      <dgm:spPr>
        <a:ln>
          <a:solidFill>
            <a:srgbClr val="7A7146"/>
          </a:solidFill>
        </a:ln>
      </dgm:spPr>
      <dgm:t>
        <a:bodyPr/>
        <a:lstStyle/>
        <a:p>
          <a:endParaRPr lang="ru-RU"/>
        </a:p>
      </dgm:t>
    </dgm:pt>
    <dgm:pt modelId="{594A6D50-2037-438D-B0E1-A66C8556E4F4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УЗИ, радиоизотопное сканирование ЩЖ, надпочечников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6FAEC10C-F1CD-4C10-B33E-F0F25395AE5D}" type="parTrans" cxnId="{EB5EEE56-6B33-4960-A7A6-49968A040C21}">
      <dgm:prSet/>
      <dgm:spPr/>
      <dgm:t>
        <a:bodyPr/>
        <a:lstStyle/>
        <a:p>
          <a:endParaRPr lang="ru-RU"/>
        </a:p>
      </dgm:t>
    </dgm:pt>
    <dgm:pt modelId="{2DF764DB-F6C6-41DC-8DB2-2E71E5D469A8}" type="sibTrans" cxnId="{EB5EEE56-6B33-4960-A7A6-49968A040C21}">
      <dgm:prSet/>
      <dgm:spPr/>
      <dgm:t>
        <a:bodyPr/>
        <a:lstStyle/>
        <a:p>
          <a:endParaRPr lang="ru-RU"/>
        </a:p>
      </dgm:t>
    </dgm:pt>
    <dgm:pt modelId="{C6C6F76D-1DA9-4155-9814-D12EEA913928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КТ, МРТ, термография, рентгенография черепа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ADF324C5-A1EC-4290-8F0F-4B771FBE06AC}" type="parTrans" cxnId="{02884F46-AF24-4896-97D6-C3AA44ACA1F3}">
      <dgm:prSet/>
      <dgm:spPr/>
      <dgm:t>
        <a:bodyPr/>
        <a:lstStyle/>
        <a:p>
          <a:endParaRPr lang="ru-RU"/>
        </a:p>
      </dgm:t>
    </dgm:pt>
    <dgm:pt modelId="{94578594-5ADE-40AF-9AE2-474FC4A6E904}" type="sibTrans" cxnId="{02884F46-AF24-4896-97D6-C3AA44ACA1F3}">
      <dgm:prSet/>
      <dgm:spPr/>
      <dgm:t>
        <a:bodyPr/>
        <a:lstStyle/>
        <a:p>
          <a:endParaRPr lang="ru-RU"/>
        </a:p>
      </dgm:t>
    </dgm:pt>
    <dgm:pt modelId="{F8768FA0-F803-4A6A-BF8D-E738098C4A6F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Ангиография с забором крови 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EF86D157-9102-4C1E-90D2-B0C242A5D044}" type="parTrans" cxnId="{F4F43DAF-9167-4723-8130-C3E9B3FCB36C}">
      <dgm:prSet/>
      <dgm:spPr/>
      <dgm:t>
        <a:bodyPr/>
        <a:lstStyle/>
        <a:p>
          <a:endParaRPr lang="ru-RU"/>
        </a:p>
      </dgm:t>
    </dgm:pt>
    <dgm:pt modelId="{30762355-DA3B-4D9F-952B-F6CD3E87B180}" type="sibTrans" cxnId="{F4F43DAF-9167-4723-8130-C3E9B3FCB36C}">
      <dgm:prSet/>
      <dgm:spPr/>
      <dgm:t>
        <a:bodyPr/>
        <a:lstStyle/>
        <a:p>
          <a:endParaRPr lang="ru-RU"/>
        </a:p>
      </dgm:t>
    </dgm:pt>
    <dgm:pt modelId="{5A2B3A8B-B9CE-4459-A738-0CF56A10164A}" type="pres">
      <dgm:prSet presAssocID="{F3FD3C5E-940F-4A1D-BAFE-E96193B5995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691E011-25DE-446D-87F8-46BA956258C9}" type="pres">
      <dgm:prSet presAssocID="{F3FD3C5E-940F-4A1D-BAFE-E96193B59956}" presName="Name1" presStyleCnt="0"/>
      <dgm:spPr/>
    </dgm:pt>
    <dgm:pt modelId="{1DFD9542-511B-4EC5-B2AB-898648EBD071}" type="pres">
      <dgm:prSet presAssocID="{F3FD3C5E-940F-4A1D-BAFE-E96193B59956}" presName="cycle" presStyleCnt="0"/>
      <dgm:spPr/>
    </dgm:pt>
    <dgm:pt modelId="{65F6AD15-457F-4B5F-8E84-56D163515F92}" type="pres">
      <dgm:prSet presAssocID="{F3FD3C5E-940F-4A1D-BAFE-E96193B59956}" presName="srcNode" presStyleLbl="node1" presStyleIdx="0" presStyleCnt="4"/>
      <dgm:spPr/>
    </dgm:pt>
    <dgm:pt modelId="{EA1336A4-03BE-4293-91B8-13B5B0EFE4A4}" type="pres">
      <dgm:prSet presAssocID="{F3FD3C5E-940F-4A1D-BAFE-E96193B59956}" presName="conn" presStyleLbl="parChTrans1D2" presStyleIdx="0" presStyleCnt="1"/>
      <dgm:spPr/>
      <dgm:t>
        <a:bodyPr/>
        <a:lstStyle/>
        <a:p>
          <a:endParaRPr lang="ru-RU"/>
        </a:p>
      </dgm:t>
    </dgm:pt>
    <dgm:pt modelId="{86BBF2FB-2ECF-4197-8628-AB9C62BCFF44}" type="pres">
      <dgm:prSet presAssocID="{F3FD3C5E-940F-4A1D-BAFE-E96193B59956}" presName="extraNode" presStyleLbl="node1" presStyleIdx="0" presStyleCnt="4"/>
      <dgm:spPr/>
    </dgm:pt>
    <dgm:pt modelId="{5F05B9B8-E7A3-4F7F-8A2F-AC5128C03DAC}" type="pres">
      <dgm:prSet presAssocID="{F3FD3C5E-940F-4A1D-BAFE-E96193B59956}" presName="dstNode" presStyleLbl="node1" presStyleIdx="0" presStyleCnt="4"/>
      <dgm:spPr/>
    </dgm:pt>
    <dgm:pt modelId="{B4E5771C-B952-4B30-BF7F-FE64D3AAD0F8}" type="pres">
      <dgm:prSet presAssocID="{09E55D0E-4354-41F2-8564-5E198C9669F6}" presName="text_1" presStyleLbl="node1" presStyleIdx="0" presStyleCnt="4" custScaleX="97986" custScaleY="177598" custLinFactNeighborX="-712" custLinFactNeighborY="166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F3265F-6E3F-46EE-82A4-9B733A6303CE}" type="pres">
      <dgm:prSet presAssocID="{09E55D0E-4354-41F2-8564-5E198C9669F6}" presName="accent_1" presStyleCnt="0"/>
      <dgm:spPr/>
    </dgm:pt>
    <dgm:pt modelId="{EB4AA75E-3803-46A0-8424-472BCD9C34B8}" type="pres">
      <dgm:prSet presAssocID="{09E55D0E-4354-41F2-8564-5E198C9669F6}" presName="accentRepeatNode" presStyleLbl="solidFgAcc1" presStyleIdx="0" presStyleCnt="4"/>
      <dgm:spPr>
        <a:ln>
          <a:solidFill>
            <a:schemeClr val="accent3">
              <a:lumMod val="75000"/>
            </a:schemeClr>
          </a:solidFill>
        </a:ln>
      </dgm:spPr>
    </dgm:pt>
    <dgm:pt modelId="{31BC9518-7658-4F6A-ACE2-334CD55560C6}" type="pres">
      <dgm:prSet presAssocID="{594A6D50-2037-438D-B0E1-A66C8556E4F4}" presName="text_2" presStyleLbl="node1" presStyleIdx="1" presStyleCnt="4" custScaleX="97618" custScaleY="69526" custLinFactNeighborX="326" custLinFactNeighborY="8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C74FB0-F426-4628-A2E5-1C464CBB0A00}" type="pres">
      <dgm:prSet presAssocID="{594A6D50-2037-438D-B0E1-A66C8556E4F4}" presName="accent_2" presStyleCnt="0"/>
      <dgm:spPr/>
    </dgm:pt>
    <dgm:pt modelId="{FDA20FFC-E089-4BE1-BF8D-7A6286DC6EB5}" type="pres">
      <dgm:prSet presAssocID="{594A6D50-2037-438D-B0E1-A66C8556E4F4}" presName="accentRepeatNode" presStyleLbl="solidFgAcc1" presStyleIdx="1" presStyleCnt="4" custLinFactNeighborX="5578" custLinFactNeighborY="8855"/>
      <dgm:spPr>
        <a:ln>
          <a:solidFill>
            <a:schemeClr val="accent3">
              <a:lumMod val="75000"/>
            </a:schemeClr>
          </a:solidFill>
        </a:ln>
      </dgm:spPr>
    </dgm:pt>
    <dgm:pt modelId="{6585F4EF-5C9D-4D71-AEED-4A39AC4D2BFE}" type="pres">
      <dgm:prSet presAssocID="{C6C6F76D-1DA9-4155-9814-D12EEA913928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43DB03-4F53-4C18-9A23-A06CB9478AA5}" type="pres">
      <dgm:prSet presAssocID="{C6C6F76D-1DA9-4155-9814-D12EEA913928}" presName="accent_3" presStyleCnt="0"/>
      <dgm:spPr/>
    </dgm:pt>
    <dgm:pt modelId="{9FB5CA67-28F4-4E18-9D03-60C356F4ED90}" type="pres">
      <dgm:prSet presAssocID="{C6C6F76D-1DA9-4155-9814-D12EEA913928}" presName="accentRepeatNode" presStyleLbl="solidFgAcc1" presStyleIdx="2" presStyleCnt="4"/>
      <dgm:spPr>
        <a:ln>
          <a:solidFill>
            <a:schemeClr val="accent3">
              <a:lumMod val="75000"/>
            </a:schemeClr>
          </a:solidFill>
        </a:ln>
      </dgm:spPr>
    </dgm:pt>
    <dgm:pt modelId="{08B2C49A-CD58-4682-B1EF-87E08E394961}" type="pres">
      <dgm:prSet presAssocID="{F8768FA0-F803-4A6A-BF8D-E738098C4A6F}" presName="text_4" presStyleLbl="node1" presStyleIdx="3" presStyleCnt="4" custLinFactNeighborX="197" custLinFactNeighborY="-1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0547CD-2E64-4ECF-850A-53C083DBFD88}" type="pres">
      <dgm:prSet presAssocID="{F8768FA0-F803-4A6A-BF8D-E738098C4A6F}" presName="accent_4" presStyleCnt="0"/>
      <dgm:spPr/>
    </dgm:pt>
    <dgm:pt modelId="{5ED7181A-DFBE-4A35-A5AC-B4B618897491}" type="pres">
      <dgm:prSet presAssocID="{F8768FA0-F803-4A6A-BF8D-E738098C4A6F}" presName="accentRepeatNode" presStyleLbl="solidFgAcc1" presStyleIdx="3" presStyleCnt="4"/>
      <dgm:spPr>
        <a:ln>
          <a:solidFill>
            <a:schemeClr val="accent3">
              <a:lumMod val="75000"/>
            </a:schemeClr>
          </a:solidFill>
        </a:ln>
      </dgm:spPr>
    </dgm:pt>
  </dgm:ptLst>
  <dgm:cxnLst>
    <dgm:cxn modelId="{9C6540F8-2FE9-4AAA-B293-7593CD37F235}" type="presOf" srcId="{C6C6F76D-1DA9-4155-9814-D12EEA913928}" destId="{6585F4EF-5C9D-4D71-AEED-4A39AC4D2BFE}" srcOrd="0" destOrd="0" presId="urn:microsoft.com/office/officeart/2008/layout/VerticalCurvedList"/>
    <dgm:cxn modelId="{02884F46-AF24-4896-97D6-C3AA44ACA1F3}" srcId="{F3FD3C5E-940F-4A1D-BAFE-E96193B59956}" destId="{C6C6F76D-1DA9-4155-9814-D12EEA913928}" srcOrd="2" destOrd="0" parTransId="{ADF324C5-A1EC-4290-8F0F-4B771FBE06AC}" sibTransId="{94578594-5ADE-40AF-9AE2-474FC4A6E904}"/>
    <dgm:cxn modelId="{79458C25-BA09-4A2A-96CF-C0A51C388137}" type="presOf" srcId="{594A6D50-2037-438D-B0E1-A66C8556E4F4}" destId="{31BC9518-7658-4F6A-ACE2-334CD55560C6}" srcOrd="0" destOrd="0" presId="urn:microsoft.com/office/officeart/2008/layout/VerticalCurvedList"/>
    <dgm:cxn modelId="{0C5F0F6C-28F9-405F-8784-5F721EF6C2AF}" srcId="{F3FD3C5E-940F-4A1D-BAFE-E96193B59956}" destId="{09E55D0E-4354-41F2-8564-5E198C9669F6}" srcOrd="0" destOrd="0" parTransId="{C5C3DD12-769B-49E3-AA33-85C5BC00B830}" sibTransId="{B4158CAB-7E5B-44CF-B436-A7BE6A1C63C5}"/>
    <dgm:cxn modelId="{F4F43DAF-9167-4723-8130-C3E9B3FCB36C}" srcId="{F3FD3C5E-940F-4A1D-BAFE-E96193B59956}" destId="{F8768FA0-F803-4A6A-BF8D-E738098C4A6F}" srcOrd="3" destOrd="0" parTransId="{EF86D157-9102-4C1E-90D2-B0C242A5D044}" sibTransId="{30762355-DA3B-4D9F-952B-F6CD3E87B180}"/>
    <dgm:cxn modelId="{4FF743BD-3507-4ECF-96B5-7F0067477186}" type="presOf" srcId="{F3FD3C5E-940F-4A1D-BAFE-E96193B59956}" destId="{5A2B3A8B-B9CE-4459-A738-0CF56A10164A}" srcOrd="0" destOrd="0" presId="urn:microsoft.com/office/officeart/2008/layout/VerticalCurvedList"/>
    <dgm:cxn modelId="{2AA80734-73AB-4065-93B1-CEAD2E63B367}" type="presOf" srcId="{09E55D0E-4354-41F2-8564-5E198C9669F6}" destId="{B4E5771C-B952-4B30-BF7F-FE64D3AAD0F8}" srcOrd="0" destOrd="0" presId="urn:microsoft.com/office/officeart/2008/layout/VerticalCurvedList"/>
    <dgm:cxn modelId="{31CE58FE-567D-4F15-8591-EDAED52A8B94}" type="presOf" srcId="{B4158CAB-7E5B-44CF-B436-A7BE6A1C63C5}" destId="{EA1336A4-03BE-4293-91B8-13B5B0EFE4A4}" srcOrd="0" destOrd="0" presId="urn:microsoft.com/office/officeart/2008/layout/VerticalCurvedList"/>
    <dgm:cxn modelId="{73462973-8824-4BAA-9405-6B0290E0BD9D}" type="presOf" srcId="{F8768FA0-F803-4A6A-BF8D-E738098C4A6F}" destId="{08B2C49A-CD58-4682-B1EF-87E08E394961}" srcOrd="0" destOrd="0" presId="urn:microsoft.com/office/officeart/2008/layout/VerticalCurvedList"/>
    <dgm:cxn modelId="{EB5EEE56-6B33-4960-A7A6-49968A040C21}" srcId="{F3FD3C5E-940F-4A1D-BAFE-E96193B59956}" destId="{594A6D50-2037-438D-B0E1-A66C8556E4F4}" srcOrd="1" destOrd="0" parTransId="{6FAEC10C-F1CD-4C10-B33E-F0F25395AE5D}" sibTransId="{2DF764DB-F6C6-41DC-8DB2-2E71E5D469A8}"/>
    <dgm:cxn modelId="{AD1582FB-A7D6-4084-B904-F8B73001239D}" type="presParOf" srcId="{5A2B3A8B-B9CE-4459-A738-0CF56A10164A}" destId="{5691E011-25DE-446D-87F8-46BA956258C9}" srcOrd="0" destOrd="0" presId="urn:microsoft.com/office/officeart/2008/layout/VerticalCurvedList"/>
    <dgm:cxn modelId="{689B711F-C1D1-41C1-87EC-EAED10884218}" type="presParOf" srcId="{5691E011-25DE-446D-87F8-46BA956258C9}" destId="{1DFD9542-511B-4EC5-B2AB-898648EBD071}" srcOrd="0" destOrd="0" presId="urn:microsoft.com/office/officeart/2008/layout/VerticalCurvedList"/>
    <dgm:cxn modelId="{26BD3681-D3A6-4D2F-94AC-601CF93EA105}" type="presParOf" srcId="{1DFD9542-511B-4EC5-B2AB-898648EBD071}" destId="{65F6AD15-457F-4B5F-8E84-56D163515F92}" srcOrd="0" destOrd="0" presId="urn:microsoft.com/office/officeart/2008/layout/VerticalCurvedList"/>
    <dgm:cxn modelId="{9322E19F-BDA3-4CA3-B703-40064938BF07}" type="presParOf" srcId="{1DFD9542-511B-4EC5-B2AB-898648EBD071}" destId="{EA1336A4-03BE-4293-91B8-13B5B0EFE4A4}" srcOrd="1" destOrd="0" presId="urn:microsoft.com/office/officeart/2008/layout/VerticalCurvedList"/>
    <dgm:cxn modelId="{74A2869A-263D-4399-88FC-C155D1EE517A}" type="presParOf" srcId="{1DFD9542-511B-4EC5-B2AB-898648EBD071}" destId="{86BBF2FB-2ECF-4197-8628-AB9C62BCFF44}" srcOrd="2" destOrd="0" presId="urn:microsoft.com/office/officeart/2008/layout/VerticalCurvedList"/>
    <dgm:cxn modelId="{C70F7FB3-BFD6-498B-9A04-52E888DC24BA}" type="presParOf" srcId="{1DFD9542-511B-4EC5-B2AB-898648EBD071}" destId="{5F05B9B8-E7A3-4F7F-8A2F-AC5128C03DAC}" srcOrd="3" destOrd="0" presId="urn:microsoft.com/office/officeart/2008/layout/VerticalCurvedList"/>
    <dgm:cxn modelId="{AF63229B-E281-4A44-AF18-210FA992BA84}" type="presParOf" srcId="{5691E011-25DE-446D-87F8-46BA956258C9}" destId="{B4E5771C-B952-4B30-BF7F-FE64D3AAD0F8}" srcOrd="1" destOrd="0" presId="urn:microsoft.com/office/officeart/2008/layout/VerticalCurvedList"/>
    <dgm:cxn modelId="{E00B7EB1-CD23-4EC1-9717-F9C6E6919AD6}" type="presParOf" srcId="{5691E011-25DE-446D-87F8-46BA956258C9}" destId="{35F3265F-6E3F-46EE-82A4-9B733A6303CE}" srcOrd="2" destOrd="0" presId="urn:microsoft.com/office/officeart/2008/layout/VerticalCurvedList"/>
    <dgm:cxn modelId="{C1F32A51-883C-4ABD-9FBB-D35FE52BBCBD}" type="presParOf" srcId="{35F3265F-6E3F-46EE-82A4-9B733A6303CE}" destId="{EB4AA75E-3803-46A0-8424-472BCD9C34B8}" srcOrd="0" destOrd="0" presId="urn:microsoft.com/office/officeart/2008/layout/VerticalCurvedList"/>
    <dgm:cxn modelId="{CB07D03B-25BF-4717-93A8-13078F6793E2}" type="presParOf" srcId="{5691E011-25DE-446D-87F8-46BA956258C9}" destId="{31BC9518-7658-4F6A-ACE2-334CD55560C6}" srcOrd="3" destOrd="0" presId="urn:microsoft.com/office/officeart/2008/layout/VerticalCurvedList"/>
    <dgm:cxn modelId="{09E91182-2DC6-472C-81F2-C7FAF5E8040C}" type="presParOf" srcId="{5691E011-25DE-446D-87F8-46BA956258C9}" destId="{89C74FB0-F426-4628-A2E5-1C464CBB0A00}" srcOrd="4" destOrd="0" presId="urn:microsoft.com/office/officeart/2008/layout/VerticalCurvedList"/>
    <dgm:cxn modelId="{3B2389C9-1283-41CE-942D-6BBE1005FA5F}" type="presParOf" srcId="{89C74FB0-F426-4628-A2E5-1C464CBB0A00}" destId="{FDA20FFC-E089-4BE1-BF8D-7A6286DC6EB5}" srcOrd="0" destOrd="0" presId="urn:microsoft.com/office/officeart/2008/layout/VerticalCurvedList"/>
    <dgm:cxn modelId="{99CD432C-F494-4799-BDA1-9482D6AF131A}" type="presParOf" srcId="{5691E011-25DE-446D-87F8-46BA956258C9}" destId="{6585F4EF-5C9D-4D71-AEED-4A39AC4D2BFE}" srcOrd="5" destOrd="0" presId="urn:microsoft.com/office/officeart/2008/layout/VerticalCurvedList"/>
    <dgm:cxn modelId="{7D0A8E32-6FD1-4CE5-8C39-C5D6B4136064}" type="presParOf" srcId="{5691E011-25DE-446D-87F8-46BA956258C9}" destId="{3343DB03-4F53-4C18-9A23-A06CB9478AA5}" srcOrd="6" destOrd="0" presId="urn:microsoft.com/office/officeart/2008/layout/VerticalCurvedList"/>
    <dgm:cxn modelId="{A78F91A8-24DC-4A95-9021-630C3896E74C}" type="presParOf" srcId="{3343DB03-4F53-4C18-9A23-A06CB9478AA5}" destId="{9FB5CA67-28F4-4E18-9D03-60C356F4ED90}" srcOrd="0" destOrd="0" presId="urn:microsoft.com/office/officeart/2008/layout/VerticalCurvedList"/>
    <dgm:cxn modelId="{7FB321CE-372D-4FA9-92FE-8F6182430443}" type="presParOf" srcId="{5691E011-25DE-446D-87F8-46BA956258C9}" destId="{08B2C49A-CD58-4682-B1EF-87E08E394961}" srcOrd="7" destOrd="0" presId="urn:microsoft.com/office/officeart/2008/layout/VerticalCurvedList"/>
    <dgm:cxn modelId="{1BBCBEC0-0EAD-4E91-B0BE-277118D62787}" type="presParOf" srcId="{5691E011-25DE-446D-87F8-46BA956258C9}" destId="{940547CD-2E64-4ECF-850A-53C083DBFD88}" srcOrd="8" destOrd="0" presId="urn:microsoft.com/office/officeart/2008/layout/VerticalCurvedList"/>
    <dgm:cxn modelId="{1E31F911-01C9-471C-A465-505DDF2B939E}" type="presParOf" srcId="{940547CD-2E64-4ECF-850A-53C083DBFD88}" destId="{5ED7181A-DFBE-4A35-A5AC-B4B61889749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336A4-03BE-4293-91B8-13B5B0EFE4A4}">
      <dsp:nvSpPr>
        <dsp:cNvPr id="0" name=""/>
        <dsp:cNvSpPr/>
      </dsp:nvSpPr>
      <dsp:spPr>
        <a:xfrm>
          <a:off x="-6350946" y="-959024"/>
          <a:ext cx="7559542" cy="7559542"/>
        </a:xfrm>
        <a:prstGeom prst="blockArc">
          <a:avLst>
            <a:gd name="adj1" fmla="val 18900000"/>
            <a:gd name="adj2" fmla="val 2700000"/>
            <a:gd name="adj3" fmla="val 286"/>
          </a:avLst>
        </a:prstGeom>
        <a:noFill/>
        <a:ln w="25400" cap="flat" cmpd="sng" algn="ctr">
          <a:solidFill>
            <a:srgbClr val="7A714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E5771C-B952-4B30-BF7F-FE64D3AAD0F8}">
      <dsp:nvSpPr>
        <dsp:cNvPr id="0" name=""/>
        <dsp:cNvSpPr/>
      </dsp:nvSpPr>
      <dsp:spPr>
        <a:xfrm>
          <a:off x="655869" y="253248"/>
          <a:ext cx="7769086" cy="1534555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8584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- Исследование гормонов (Т3, Т4, ТТГ);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- холестерин, липопротеиды, общий белок, глюкоза, электролиты;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- ОАК </a:t>
          </a:r>
          <a:endParaRPr lang="ru-RU" sz="1800" b="1" kern="1200" dirty="0">
            <a:latin typeface="Arial" pitchFamily="34" charset="0"/>
            <a:cs typeface="Arial" pitchFamily="34" charset="0"/>
          </a:endParaRPr>
        </a:p>
      </dsp:txBody>
      <dsp:txXfrm>
        <a:off x="655869" y="253248"/>
        <a:ext cx="7769086" cy="1534555"/>
      </dsp:txXfrm>
    </dsp:sp>
    <dsp:sp modelId="{EB4AA75E-3803-46A0-8424-472BCD9C34B8}">
      <dsp:nvSpPr>
        <dsp:cNvPr id="0" name=""/>
        <dsp:cNvSpPr/>
      </dsp:nvSpPr>
      <dsp:spPr>
        <a:xfrm>
          <a:off x="92440" y="336233"/>
          <a:ext cx="1080076" cy="10800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BC9518-7658-4F6A-ACE2-334CD55560C6}">
      <dsp:nvSpPr>
        <dsp:cNvPr id="0" name=""/>
        <dsp:cNvSpPr/>
      </dsp:nvSpPr>
      <dsp:spPr>
        <a:xfrm>
          <a:off x="1240630" y="1944216"/>
          <a:ext cx="7256322" cy="600747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85849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Arial" pitchFamily="34" charset="0"/>
              <a:cs typeface="Arial" pitchFamily="34" charset="0"/>
            </a:rPr>
            <a:t>УЗИ, радиоизотопное сканирование ЩЖ, надпочечников</a:t>
          </a:r>
          <a:endParaRPr lang="ru-RU" sz="1900" b="1" kern="1200" dirty="0">
            <a:latin typeface="Arial" pitchFamily="34" charset="0"/>
            <a:cs typeface="Arial" pitchFamily="34" charset="0"/>
          </a:endParaRPr>
        </a:p>
      </dsp:txBody>
      <dsp:txXfrm>
        <a:off x="1240630" y="1944216"/>
        <a:ext cx="7256322" cy="600747"/>
      </dsp:txXfrm>
    </dsp:sp>
    <dsp:sp modelId="{FDA20FFC-E089-4BE1-BF8D-7A6286DC6EB5}">
      <dsp:nvSpPr>
        <dsp:cNvPr id="0" name=""/>
        <dsp:cNvSpPr/>
      </dsp:nvSpPr>
      <dsp:spPr>
        <a:xfrm>
          <a:off x="648073" y="1728190"/>
          <a:ext cx="1080076" cy="10800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85F4EF-5C9D-4D71-AEED-4A39AC4D2BFE}">
      <dsp:nvSpPr>
        <dsp:cNvPr id="0" name=""/>
        <dsp:cNvSpPr/>
      </dsp:nvSpPr>
      <dsp:spPr>
        <a:xfrm>
          <a:off x="1127865" y="3036874"/>
          <a:ext cx="7433385" cy="864061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85849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Arial" pitchFamily="34" charset="0"/>
              <a:cs typeface="Arial" pitchFamily="34" charset="0"/>
            </a:rPr>
            <a:t>КТ, МРТ, термография, рентгенография черепа</a:t>
          </a:r>
          <a:endParaRPr lang="ru-RU" sz="1900" b="1" kern="1200" dirty="0">
            <a:latin typeface="Arial" pitchFamily="34" charset="0"/>
            <a:cs typeface="Arial" pitchFamily="34" charset="0"/>
          </a:endParaRPr>
        </a:p>
      </dsp:txBody>
      <dsp:txXfrm>
        <a:off x="1127865" y="3036874"/>
        <a:ext cx="7433385" cy="864061"/>
      </dsp:txXfrm>
    </dsp:sp>
    <dsp:sp modelId="{9FB5CA67-28F4-4E18-9D03-60C356F4ED90}">
      <dsp:nvSpPr>
        <dsp:cNvPr id="0" name=""/>
        <dsp:cNvSpPr/>
      </dsp:nvSpPr>
      <dsp:spPr>
        <a:xfrm>
          <a:off x="587827" y="2928866"/>
          <a:ext cx="1080076" cy="10800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B2C49A-CD58-4682-B1EF-87E08E394961}">
      <dsp:nvSpPr>
        <dsp:cNvPr id="0" name=""/>
        <dsp:cNvSpPr/>
      </dsp:nvSpPr>
      <dsp:spPr>
        <a:xfrm>
          <a:off x="648098" y="4320480"/>
          <a:ext cx="7928772" cy="864061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85849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Arial" pitchFamily="34" charset="0"/>
              <a:cs typeface="Arial" pitchFamily="34" charset="0"/>
            </a:rPr>
            <a:t>Ангиография с забором крови </a:t>
          </a:r>
          <a:endParaRPr lang="ru-RU" sz="1900" b="1" kern="1200" dirty="0">
            <a:latin typeface="Arial" pitchFamily="34" charset="0"/>
            <a:cs typeface="Arial" pitchFamily="34" charset="0"/>
          </a:endParaRPr>
        </a:p>
      </dsp:txBody>
      <dsp:txXfrm>
        <a:off x="648098" y="4320480"/>
        <a:ext cx="7928772" cy="864061"/>
      </dsp:txXfrm>
    </dsp:sp>
    <dsp:sp modelId="{5ED7181A-DFBE-4A35-A5AC-B4B618897491}">
      <dsp:nvSpPr>
        <dsp:cNvPr id="0" name=""/>
        <dsp:cNvSpPr/>
      </dsp:nvSpPr>
      <dsp:spPr>
        <a:xfrm>
          <a:off x="92440" y="4225183"/>
          <a:ext cx="1080076" cy="10800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4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7364"/>
          </a:xfrm>
          <a:prstGeom prst="rect">
            <a:avLst/>
          </a:prstGeom>
        </p:spPr>
        <p:txBody>
          <a:bodyPr vert="horz" lIns="92162" tIns="46081" rIns="92162" bIns="46081" rtlCol="0"/>
          <a:lstStyle>
            <a:lvl1pPr algn="r">
              <a:defRPr sz="1200"/>
            </a:lvl1pPr>
          </a:lstStyle>
          <a:p>
            <a:fld id="{949BFB7B-AEF4-4A68-8F30-E5DA44701D24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62" tIns="46081" rIns="92162" bIns="4608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4"/>
          </a:xfrm>
          <a:prstGeom prst="rect">
            <a:avLst/>
          </a:prstGeom>
        </p:spPr>
        <p:txBody>
          <a:bodyPr vert="horz" lIns="92162" tIns="46081" rIns="92162" bIns="4608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4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7364"/>
          </a:xfrm>
          <a:prstGeom prst="rect">
            <a:avLst/>
          </a:prstGeom>
        </p:spPr>
        <p:txBody>
          <a:bodyPr vert="horz" lIns="92162" tIns="46081" rIns="92162" bIns="46081" rtlCol="0" anchor="b"/>
          <a:lstStyle>
            <a:lvl1pPr algn="r">
              <a:defRPr sz="1200"/>
            </a:lvl1pPr>
          </a:lstStyle>
          <a:p>
            <a:fld id="{D82F4E8D-4F20-4752-805E-CFB221C025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413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781F-2128-4352-A9BB-A0D9E4007E75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2FA2-71EB-4A63-80EE-F94B006A0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089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781F-2128-4352-A9BB-A0D9E4007E75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2FA2-71EB-4A63-80EE-F94B006A0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932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781F-2128-4352-A9BB-A0D9E4007E75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2FA2-71EB-4A63-80EE-F94B006A0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93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781F-2128-4352-A9BB-A0D9E4007E75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2FA2-71EB-4A63-80EE-F94B006A0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2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781F-2128-4352-A9BB-A0D9E4007E75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2FA2-71EB-4A63-80EE-F94B006A0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863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781F-2128-4352-A9BB-A0D9E4007E75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2FA2-71EB-4A63-80EE-F94B006A0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32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781F-2128-4352-A9BB-A0D9E4007E75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2FA2-71EB-4A63-80EE-F94B006A0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629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781F-2128-4352-A9BB-A0D9E4007E75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2FA2-71EB-4A63-80EE-F94B006A0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234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781F-2128-4352-A9BB-A0D9E4007E75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2FA2-71EB-4A63-80EE-F94B006A0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460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781F-2128-4352-A9BB-A0D9E4007E75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2FA2-71EB-4A63-80EE-F94B006A0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40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781F-2128-4352-A9BB-A0D9E4007E75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F2FA2-71EB-4A63-80EE-F94B006A0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055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E781F-2128-4352-A9BB-A0D9E4007E75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F2FA2-71EB-4A63-80EE-F94B006A0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02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107504" y="188640"/>
            <a:ext cx="8496944" cy="2016224"/>
          </a:xfrm>
          <a:prstGeom prst="downArrowCallout">
            <a:avLst/>
          </a:prstGeom>
          <a:solidFill>
            <a:srgbClr val="7A7146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ТЕМА 01.10. «МЕТОДЫ ИССЛЕДОВАНИЯ ЭНДОКРИННОЙ СИСТЕМЫ»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1560" y="2276872"/>
            <a:ext cx="3744416" cy="122413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Классификация заболеваний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1560" y="3645024"/>
            <a:ext cx="3744416" cy="11521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Основные жалобы, особенности анамнеза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1560" y="4941168"/>
            <a:ext cx="3744416" cy="172819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Объективное и  лабораторно-инструментальное обследование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80112" y="2429272"/>
            <a:ext cx="3168352" cy="22238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Основные синдромы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136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79512" y="648073"/>
            <a:ext cx="8856984" cy="2996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ru-RU" b="1" dirty="0" smtClean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endParaRPr lang="ru-RU" b="1" dirty="0" smtClean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800" b="1" dirty="0">
              <a:solidFill>
                <a:srgbClr val="7A7146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b="1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Примеры </a:t>
            </a:r>
            <a:r>
              <a:rPr lang="ru-RU" b="1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заключений </a:t>
            </a:r>
            <a:r>
              <a:rPr lang="ru-RU" b="1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пальпации:</a:t>
            </a:r>
          </a:p>
          <a:p>
            <a:pPr>
              <a:defRPr/>
            </a:pPr>
            <a:r>
              <a:rPr lang="ru-RU" b="1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 •	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Пальпируется перешеек и обе доли щитовидной железы, их величина  менее дистальной фаланги большого пальца обследуемого пациента, мягко-эластичной консистенции, поверхность гладкая, подвижная, безболезненная.</a:t>
            </a:r>
          </a:p>
          <a:p>
            <a:pPr>
              <a:defRPr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•	Пальпируется перешеек щитовидной железы, в диаметре около 5 мм, плотноэластический, смещаемый, поверхность гладкая, безболезненный, доли не пальпируются.</a:t>
            </a:r>
          </a:p>
          <a:p>
            <a:pPr>
              <a:defRPr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•	Пальпируется перешеек и обе доли щитовидной железы, мягкой консистенции, с гладкой поверхностью, подвижные, болезненные.</a:t>
            </a:r>
          </a:p>
          <a:p>
            <a:pPr>
              <a:defRPr/>
            </a:pPr>
            <a:endParaRPr lang="ru-RU" sz="14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b="1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sz="1600" b="1" i="1" dirty="0">
              <a:solidFill>
                <a:srgbClr val="7A714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80004" cy="64807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7A7146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ПАЛЬПАЦИЯ ЩИТОВИДНОЙ ЖЕЛЕЗЫ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35" y="4077072"/>
            <a:ext cx="2867025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077073"/>
            <a:ext cx="2808312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4077073"/>
            <a:ext cx="2714779" cy="2411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279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2649421"/>
            <a:ext cx="3209123" cy="4104456"/>
          </a:xfrm>
          <a:prstGeom prst="rect">
            <a:avLst/>
          </a:pr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u="sng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ОПИСАНИЕ</a:t>
            </a:r>
            <a:endParaRPr lang="ru-RU" sz="2000" b="1" u="sng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b="1" u="sng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РАЗМЕРЫ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КОНСИСТЕНЦИЯ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ПУЛЬСАЦИЯ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ПОДВИЖНОСТЬ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БОЛЕЗНЕННОСТЬ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СМЕЩЕНИЕ ПРИ ГЛОТАНИИ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107504" y="0"/>
            <a:ext cx="9001000" cy="2276872"/>
          </a:xfrm>
          <a:prstGeom prst="downArrowCallout">
            <a:avLst/>
          </a:prstGeom>
          <a:solidFill>
            <a:srgbClr val="7A7146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Физиологическое увеличение ЩЖ – при беременности, в период полового созревания, во время менструаций (до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III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степени)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Выноска со стрелками влево/вправо 4"/>
          <p:cNvSpPr/>
          <p:nvPr/>
        </p:nvSpPr>
        <p:spPr>
          <a:xfrm>
            <a:off x="3203848" y="3068959"/>
            <a:ext cx="3343606" cy="2880321"/>
          </a:xfrm>
          <a:prstGeom prst="leftRightArrowCallou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ОЦЕНКА ПАЛЬПАЦИИ ЩЖ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88224" y="2684933"/>
            <a:ext cx="2520280" cy="4040832"/>
          </a:xfrm>
          <a:prstGeom prst="rect">
            <a:avLst/>
          </a:pr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u="sng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КЛАССИФИКАЦИЯ УВЕЛИЧЕНИЯ ПО СТЕПЕНЯМ</a:t>
            </a:r>
          </a:p>
          <a:p>
            <a:pPr algn="ctr"/>
            <a:endParaRPr lang="ru-RU" sz="1600" b="1" u="sng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ЭНДЕМИЧЕСКИЙ ЗОБ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0 степень</a:t>
            </a:r>
          </a:p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b="1" dirty="0" smtClean="0">
                <a:latin typeface="Arial" pitchFamily="34" charset="0"/>
                <a:cs typeface="Arial" pitchFamily="34" charset="0"/>
              </a:rPr>
            </a:b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II</a:t>
            </a:r>
            <a:br>
              <a:rPr lang="en-US" sz="2000" b="1" dirty="0" smtClean="0">
                <a:latin typeface="Arial" pitchFamily="34" charset="0"/>
                <a:cs typeface="Arial" pitchFamily="34" charset="0"/>
              </a:rPr>
            </a:b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III</a:t>
            </a:r>
            <a:br>
              <a:rPr lang="en-US" sz="2000" b="1" dirty="0" smtClean="0">
                <a:latin typeface="Arial" pitchFamily="34" charset="0"/>
                <a:cs typeface="Arial" pitchFamily="34" charset="0"/>
              </a:rPr>
            </a:b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IV</a:t>
            </a:r>
            <a:br>
              <a:rPr lang="en-US" sz="2000" b="1" dirty="0" smtClean="0">
                <a:latin typeface="Arial" pitchFamily="34" charset="0"/>
                <a:cs typeface="Arial" pitchFamily="34" charset="0"/>
              </a:rPr>
            </a:b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V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85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923161"/>
              </p:ext>
            </p:extLst>
          </p:nvPr>
        </p:nvGraphicFramePr>
        <p:xfrm>
          <a:off x="107504" y="2"/>
          <a:ext cx="9036496" cy="678578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06082"/>
                <a:gridCol w="7530414"/>
              </a:tblGrid>
              <a:tr h="52643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Классификация эндемического </a:t>
                      </a:r>
                      <a:r>
                        <a:rPr lang="ru-RU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зоба (О. В. Николаев)</a:t>
                      </a:r>
                      <a:endParaRPr lang="ru-RU" sz="2400" b="1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07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</a:rPr>
                        <a:t>0 степень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</a:rPr>
                        <a:t>Щитовидная железа не пальпируется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28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</a:rPr>
                        <a:t>I степень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</a:rPr>
                        <a:t>Увеличенная щитовидная железа хорошо прощупывается, особенно ее перешеек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9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</a:rPr>
                        <a:t>II степень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</a:rPr>
                        <a:t>Увеличение щитовидной железы четко определяется не только при ощупывании, но и хорошо заметно при осмотре во время глотания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28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</a:rPr>
                        <a:t>III степень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</a:rPr>
                        <a:t>Увеличение щитовидной железы с формированием «толстой шеи»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07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</a:rPr>
                        <a:t>IV степень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</a:rPr>
                        <a:t>Форма шеи резко изменена; зоб ясно виден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28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</a:rPr>
                        <a:t>V степень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</a:rPr>
                        <a:t>Зоб достигает очень больших размеров, обезображивающий шею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7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145735"/>
              </p:ext>
            </p:extLst>
          </p:nvPr>
        </p:nvGraphicFramePr>
        <p:xfrm>
          <a:off x="395536" y="260649"/>
          <a:ext cx="8424936" cy="626469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769708"/>
                <a:gridCol w="6655228"/>
              </a:tblGrid>
              <a:tr h="125293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Классификация зоба (ВОЗ)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2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/>
                          <a:ea typeface="Times New Roman"/>
                        </a:rPr>
                        <a:t>0 степень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Times New Roman"/>
                        </a:rPr>
                        <a:t>Зоба нет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5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/>
                          <a:ea typeface="Times New Roman"/>
                        </a:rPr>
                        <a:t>I степень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Times New Roman"/>
                        </a:rPr>
                        <a:t>Размеры доли больше величины дистальной фаланги большого пальца. Зоб пальпируется, но не виден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2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/>
                          <a:ea typeface="Times New Roman"/>
                        </a:rPr>
                        <a:t>II степень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Times New Roman"/>
                        </a:rPr>
                        <a:t>Зоб пальпируется и виден на глаз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932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67544" y="1196752"/>
            <a:ext cx="8064895" cy="1512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ru-RU" b="1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116632"/>
            <a:ext cx="9144000" cy="792088"/>
          </a:xfrm>
          <a:prstGeom prst="rect">
            <a:avLst/>
          </a:prstGeom>
          <a:solidFill>
            <a:srgbClr val="7A7146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СИНДРОМЫ ПРИ ЭНДОКРИННОЙ ПАТОЛОГИИ</a:t>
            </a:r>
          </a:p>
        </p:txBody>
      </p:sp>
      <p:sp>
        <p:nvSpPr>
          <p:cNvPr id="13" name="Пятиугольник 12"/>
          <p:cNvSpPr/>
          <p:nvPr/>
        </p:nvSpPr>
        <p:spPr>
          <a:xfrm>
            <a:off x="395536" y="1196752"/>
            <a:ext cx="2880320" cy="1368152"/>
          </a:xfrm>
          <a:prstGeom prst="homePlate">
            <a:avLst/>
          </a:prstGeom>
          <a:solidFill>
            <a:schemeClr val="accent3">
              <a:lumMod val="50000"/>
            </a:schemeClr>
          </a:solidFill>
          <a:ln>
            <a:solidFill>
              <a:srgbClr val="7A7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</a:rPr>
              <a:t>Гипергликемия</a:t>
            </a:r>
          </a:p>
          <a:p>
            <a:pPr>
              <a:defRPr/>
            </a:pPr>
            <a:r>
              <a:rPr lang="ru-RU" sz="2000" dirty="0" smtClean="0">
                <a:solidFill>
                  <a:schemeClr val="bg1"/>
                </a:solidFill>
              </a:rPr>
              <a:t>(глюкоза крови в норме 3,8-6,7 </a:t>
            </a:r>
            <a:r>
              <a:rPr lang="ru-RU" sz="2000" dirty="0" err="1" smtClean="0">
                <a:solidFill>
                  <a:schemeClr val="bg1"/>
                </a:solidFill>
              </a:rPr>
              <a:t>мМ</a:t>
            </a:r>
            <a:r>
              <a:rPr lang="ru-RU" sz="2000" dirty="0" smtClean="0">
                <a:solidFill>
                  <a:schemeClr val="bg1"/>
                </a:solidFill>
              </a:rPr>
              <a:t>/л)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91880" y="1052736"/>
            <a:ext cx="5328592" cy="1368152"/>
          </a:xfrm>
          <a:prstGeom prst="rect">
            <a:avLst/>
          </a:prstGeom>
          <a:solidFill>
            <a:schemeClr val="bg2">
              <a:lumMod val="5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Tx/>
              <a:buChar char="-"/>
            </a:pPr>
            <a:r>
              <a:rPr lang="ru-RU" sz="2000" b="1" dirty="0" smtClean="0">
                <a:solidFill>
                  <a:schemeClr val="bg1"/>
                </a:solidFill>
              </a:rPr>
              <a:t>Похудание</a:t>
            </a:r>
          </a:p>
          <a:p>
            <a:pPr marL="342900" lvl="0" indent="-342900">
              <a:buFontTx/>
              <a:buChar char="-"/>
            </a:pPr>
            <a:r>
              <a:rPr lang="ru-RU" sz="2000" b="1" dirty="0" smtClean="0">
                <a:solidFill>
                  <a:schemeClr val="bg1"/>
                </a:solidFill>
              </a:rPr>
              <a:t>Полифагия</a:t>
            </a:r>
          </a:p>
          <a:p>
            <a:pPr marL="342900" lvl="0" indent="-342900">
              <a:buFontTx/>
              <a:buChar char="-"/>
            </a:pPr>
            <a:r>
              <a:rPr lang="ru-RU" sz="2000" b="1" dirty="0" smtClean="0">
                <a:solidFill>
                  <a:schemeClr val="bg1"/>
                </a:solidFill>
              </a:rPr>
              <a:t>Полиурия</a:t>
            </a:r>
          </a:p>
          <a:p>
            <a:pPr marL="342900" lvl="0" indent="-342900">
              <a:buFontTx/>
              <a:buChar char="-"/>
            </a:pPr>
            <a:r>
              <a:rPr lang="ru-RU" sz="2000" b="1" dirty="0" smtClean="0">
                <a:solidFill>
                  <a:schemeClr val="bg1"/>
                </a:solidFill>
              </a:rPr>
              <a:t>полидипсия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395536" y="3284984"/>
            <a:ext cx="2880320" cy="1368152"/>
          </a:xfrm>
          <a:prstGeom prst="homePlate">
            <a:avLst/>
          </a:prstGeom>
          <a:solidFill>
            <a:schemeClr val="accent3">
              <a:lumMod val="50000"/>
            </a:schemeClr>
          </a:solidFill>
          <a:ln>
            <a:solidFill>
              <a:srgbClr val="7A7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</a:rPr>
              <a:t>Синдром </a:t>
            </a:r>
            <a:r>
              <a:rPr lang="ru-RU" sz="2000" b="1" dirty="0" err="1" smtClean="0">
                <a:solidFill>
                  <a:schemeClr val="bg1"/>
                </a:solidFill>
              </a:rPr>
              <a:t>Кушинга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91880" y="2564905"/>
            <a:ext cx="5328592" cy="2736304"/>
          </a:xfrm>
          <a:prstGeom prst="rect">
            <a:avLst/>
          </a:prstGeom>
          <a:solidFill>
            <a:schemeClr val="bg2">
              <a:lumMod val="5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FontTx/>
              <a:buChar char="-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0">
              <a:buFontTx/>
              <a:buChar char="-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избыточное отложение жира на лице, шее, туловище («лунообразное» лицо);</a:t>
            </a:r>
          </a:p>
          <a:p>
            <a:pPr lvl="0">
              <a:buFontTx/>
              <a:buChar char="-"/>
            </a:pP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экхимозы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кровоподтеки;</a:t>
            </a:r>
          </a:p>
          <a:p>
            <a:pPr lvl="0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багровые 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стрии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lvl="0">
              <a:buFontTx/>
              <a:buChar char="-"/>
            </a:pP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ирсутизм, облысение у женщин;</a:t>
            </a:r>
          </a:p>
          <a:p>
            <a:pPr lvl="0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аменорея, импотенция;</a:t>
            </a:r>
          </a:p>
          <a:p>
            <a:pPr lvl="0">
              <a:buFontTx/>
              <a:buChar char="-"/>
            </a:pP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олиурия, полидипсия;</a:t>
            </a:r>
          </a:p>
          <a:p>
            <a:pPr lvl="0">
              <a:buFontTx/>
              <a:buChar char="-"/>
            </a:pP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лабость, головные боли</a:t>
            </a:r>
          </a:p>
          <a:p>
            <a:pPr lvl="0">
              <a:buFontTx/>
              <a:buChar char="-"/>
            </a:pP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Tx/>
              <a:buChar char="-"/>
            </a:pP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ятиугольник 21"/>
          <p:cNvSpPr/>
          <p:nvPr/>
        </p:nvSpPr>
        <p:spPr>
          <a:xfrm>
            <a:off x="395536" y="5229200"/>
            <a:ext cx="2880320" cy="1368152"/>
          </a:xfrm>
          <a:prstGeom prst="homePlate">
            <a:avLst/>
          </a:prstGeom>
          <a:solidFill>
            <a:schemeClr val="accent3">
              <a:lumMod val="50000"/>
            </a:schemeClr>
          </a:solidFill>
          <a:ln>
            <a:solidFill>
              <a:srgbClr val="7A7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</a:rPr>
              <a:t>Метаболический синдром (</a:t>
            </a:r>
            <a:r>
              <a:rPr lang="ru-RU" sz="2000" b="1" dirty="0" err="1" smtClean="0">
                <a:solidFill>
                  <a:schemeClr val="bg1"/>
                </a:solidFill>
              </a:rPr>
              <a:t>инсулино</a:t>
            </a:r>
            <a:r>
              <a:rPr lang="ru-RU" sz="2000" b="1" dirty="0" smtClean="0">
                <a:solidFill>
                  <a:schemeClr val="bg1"/>
                </a:solidFill>
              </a:rPr>
              <a:t>-резистентность)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63888" y="5517232"/>
            <a:ext cx="5256584" cy="10801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7A7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FontTx/>
              <a:buChar char="-"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Ожирение;</a:t>
            </a:r>
          </a:p>
          <a:p>
            <a:pPr lvl="0">
              <a:buFontTx/>
              <a:buChar char="-"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АГ;</a:t>
            </a:r>
          </a:p>
          <a:p>
            <a:pPr lvl="0">
              <a:buFontTx/>
              <a:buChar char="-"/>
            </a:pP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Гиперинсулинемия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lvl="0">
              <a:buFontTx/>
              <a:buChar char="-"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ИБС, атеросклероз, подагра </a:t>
            </a:r>
          </a:p>
        </p:txBody>
      </p:sp>
    </p:spTree>
    <p:extLst>
      <p:ext uri="{BB962C8B-B14F-4D97-AF65-F5344CB8AC3E}">
        <p14:creationId xmlns:p14="http://schemas.microsoft.com/office/powerpoint/2010/main" val="1637547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2" y="116632"/>
            <a:ext cx="9144000" cy="7920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7A7146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</a:rPr>
              <a:t>                              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СИМПТОМЫ ПРИ ТИРЕОТОКСИКОЗЕ</a:t>
            </a:r>
            <a:endParaRPr lang="ru-RU" sz="2000" b="1" baseline="-2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TextBox 14"/>
          <p:cNvSpPr txBox="1">
            <a:spLocks noChangeArrowheads="1"/>
          </p:cNvSpPr>
          <p:nvPr/>
        </p:nvSpPr>
        <p:spPr bwMode="auto">
          <a:xfrm>
            <a:off x="179513" y="1157843"/>
            <a:ext cx="8734006" cy="1384995"/>
          </a:xfrm>
          <a:prstGeom prst="rect">
            <a:avLst/>
          </a:prstGeom>
          <a:solidFill>
            <a:schemeClr val="bg2">
              <a:lumMod val="75000"/>
            </a:schemeClr>
          </a:solidFill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Причины: 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Базедова болезнь, тиреоидит, аденома, психическая травма, наследственная предрасположенность</a:t>
            </a:r>
            <a:endParaRPr lang="ru-RU" sz="2800" dirty="0"/>
          </a:p>
        </p:txBody>
      </p:sp>
      <p:sp>
        <p:nvSpPr>
          <p:cNvPr id="9" name="TextBox 14"/>
          <p:cNvSpPr txBox="1">
            <a:spLocks noChangeArrowheads="1"/>
          </p:cNvSpPr>
          <p:nvPr/>
        </p:nvSpPr>
        <p:spPr bwMode="auto">
          <a:xfrm>
            <a:off x="179513" y="2764085"/>
            <a:ext cx="8642001" cy="1815882"/>
          </a:xfrm>
          <a:prstGeom prst="rect">
            <a:avLst/>
          </a:prstGeom>
          <a:solidFill>
            <a:schemeClr val="bg2">
              <a:lumMod val="75000"/>
            </a:schemeClr>
          </a:solidFill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Жалобы: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слабость, эмоциональная неустойчивость, потливость, снижение мышечной силы, дрожь в теле, сердцебиение, хороший аппетит, но похудание, диарея </a:t>
            </a:r>
            <a:endParaRPr lang="ru-RU" sz="2800" dirty="0"/>
          </a:p>
        </p:txBody>
      </p:sp>
      <p:sp>
        <p:nvSpPr>
          <p:cNvPr id="11" name="TextBox 14"/>
          <p:cNvSpPr txBox="1">
            <a:spLocks noChangeArrowheads="1"/>
          </p:cNvSpPr>
          <p:nvPr/>
        </p:nvSpPr>
        <p:spPr bwMode="auto">
          <a:xfrm>
            <a:off x="179513" y="5283205"/>
            <a:ext cx="8642001" cy="1508105"/>
          </a:xfrm>
          <a:prstGeom prst="rect">
            <a:avLst/>
          </a:prstGeom>
          <a:solidFill>
            <a:schemeClr val="bg2">
              <a:lumMod val="75000"/>
            </a:schemeClr>
          </a:solidFill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Осмотр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суетливость, быстрая речь, тремор, блеск глаз, глазные симптомы, увеличение ЩЖ, тахикардия, высокое АД.  </a:t>
            </a:r>
          </a:p>
          <a:p>
            <a:pPr marL="0" indent="0">
              <a:defRPr/>
            </a:pP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141629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2" y="116632"/>
            <a:ext cx="9144000" cy="7920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7A7146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</a:rPr>
              <a:t>                              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СИМПТОМЫ ПРИ ГИПОТИРЕОЗЕ</a:t>
            </a:r>
            <a:endParaRPr lang="ru-RU" sz="2000" b="1" baseline="-2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TextBox 14"/>
          <p:cNvSpPr txBox="1">
            <a:spLocks noChangeArrowheads="1"/>
          </p:cNvSpPr>
          <p:nvPr/>
        </p:nvSpPr>
        <p:spPr bwMode="auto">
          <a:xfrm>
            <a:off x="179513" y="1157843"/>
            <a:ext cx="8734006" cy="1384995"/>
          </a:xfrm>
          <a:prstGeom prst="rect">
            <a:avLst/>
          </a:prstGeom>
          <a:solidFill>
            <a:schemeClr val="bg2">
              <a:lumMod val="75000"/>
            </a:schemeClr>
          </a:solidFill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Причины: 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тиреоидит, удаление ЩЖ, заболевания гипофиза, гипоталамуса, недостаток йода </a:t>
            </a:r>
            <a:endParaRPr lang="ru-RU" sz="2800" dirty="0"/>
          </a:p>
        </p:txBody>
      </p:sp>
      <p:sp>
        <p:nvSpPr>
          <p:cNvPr id="9" name="TextBox 14"/>
          <p:cNvSpPr txBox="1">
            <a:spLocks noChangeArrowheads="1"/>
          </p:cNvSpPr>
          <p:nvPr/>
        </p:nvSpPr>
        <p:spPr bwMode="auto">
          <a:xfrm>
            <a:off x="179513" y="2764085"/>
            <a:ext cx="8642001" cy="1384995"/>
          </a:xfrm>
          <a:prstGeom prst="rect">
            <a:avLst/>
          </a:prstGeom>
          <a:solidFill>
            <a:schemeClr val="bg2">
              <a:lumMod val="75000"/>
            </a:schemeClr>
          </a:solidFill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Жалобы: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слабость, сонливость, зябкость, выпадение волос, метеоризм, запоры, парестезии, депрессия, не потеют даже летом</a:t>
            </a:r>
            <a:endParaRPr lang="ru-RU" sz="2800" dirty="0"/>
          </a:p>
        </p:txBody>
      </p:sp>
      <p:sp>
        <p:nvSpPr>
          <p:cNvPr id="11" name="TextBox 14"/>
          <p:cNvSpPr txBox="1">
            <a:spLocks noChangeArrowheads="1"/>
          </p:cNvSpPr>
          <p:nvPr/>
        </p:nvSpPr>
        <p:spPr bwMode="auto">
          <a:xfrm>
            <a:off x="179513" y="5283205"/>
            <a:ext cx="8642001" cy="1508105"/>
          </a:xfrm>
          <a:prstGeom prst="rect">
            <a:avLst/>
          </a:prstGeom>
          <a:solidFill>
            <a:schemeClr val="bg2">
              <a:lumMod val="75000"/>
            </a:schemeClr>
          </a:solidFill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Осмотр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грубый голос, безучастность, бледная сухая кожа, отеки, сонливое лицо, брадикардия, глухие тоны сердца. </a:t>
            </a:r>
          </a:p>
          <a:p>
            <a:pPr marL="0" indent="0">
              <a:defRPr/>
            </a:pP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25914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15273" y="116632"/>
            <a:ext cx="9144000" cy="79208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ДОПОЛНИТЕЛЬНЫЕ МЕТОДЫ ИССЛЕДОВАНИЯ ЭНДОКРИННОЙ ПАТОЛОГИИ 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83825125"/>
              </p:ext>
            </p:extLst>
          </p:nvPr>
        </p:nvGraphicFramePr>
        <p:xfrm>
          <a:off x="323528" y="1052736"/>
          <a:ext cx="864096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9865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5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chemeClr val="bg2">
                    <a:lumMod val="25000"/>
                  </a:schemeClr>
                </a:solidFill>
              </a:rPr>
              <a:t>СПАСИБО ЗА ВНИМАНИЕ!</a:t>
            </a:r>
            <a:endParaRPr lang="ru-RU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515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932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323528" y="116632"/>
            <a:ext cx="3312368" cy="2520280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БОЛЕЗНИ ГИПОФИЗА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72000" y="116632"/>
            <a:ext cx="3960440" cy="43204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ГИГАНТИЗМ (более 195 см)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72000" y="620688"/>
            <a:ext cx="4032448" cy="36004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КАРЛИКОВОСТЬ (до 135 см)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72000" y="1052736"/>
            <a:ext cx="4032448" cy="36004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АКРОМЕГАЛИЯ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72000" y="1484784"/>
            <a:ext cx="4032448" cy="36004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Болезнь ИЦЕНКО-КУШИНГА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572000" y="1988840"/>
            <a:ext cx="4032448" cy="43204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Несахарный диабет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>
            <a:off x="475928" y="3284984"/>
            <a:ext cx="3312368" cy="3096344"/>
          </a:xfrm>
          <a:prstGeom prst="homePlate">
            <a:avLst/>
          </a:prstGeom>
          <a:solidFill>
            <a:srgbClr val="7A7146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БОЛЕЗНИ ЩИТОВИДНОЙ ЖЕЛЕЗЫ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724400" y="2924944"/>
            <a:ext cx="3960440" cy="36004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ТИРЕОТОКСИКОЗ: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716016" y="3356992"/>
            <a:ext cx="3968824" cy="288032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Диффузный токсический зоб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716016" y="3789040"/>
            <a:ext cx="3960440" cy="36004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Базедова болезнь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716016" y="4221088"/>
            <a:ext cx="3930150" cy="576064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гипертиреоидизм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716016" y="4941168"/>
            <a:ext cx="3960440" cy="576064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ТИРЕОИДИТ (аутоиммунный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716016" y="5661248"/>
            <a:ext cx="3960440" cy="576064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МИКСЕДЕМА (гипотиреоз) 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716016" y="6309320"/>
            <a:ext cx="3960440" cy="43204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АДЕНОМА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Левая фигурная скобка 8"/>
          <p:cNvSpPr/>
          <p:nvPr/>
        </p:nvSpPr>
        <p:spPr>
          <a:xfrm>
            <a:off x="3995936" y="72008"/>
            <a:ext cx="576064" cy="2348880"/>
          </a:xfrm>
          <a:prstGeom prst="leftBrac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Левая фигурная скобка 25"/>
          <p:cNvSpPr/>
          <p:nvPr/>
        </p:nvSpPr>
        <p:spPr>
          <a:xfrm>
            <a:off x="3932312" y="2924944"/>
            <a:ext cx="639688" cy="3816424"/>
          </a:xfrm>
          <a:prstGeom prst="leftBrace">
            <a:avLst/>
          </a:prstGeom>
          <a:ln w="28575">
            <a:solidFill>
              <a:srgbClr val="7A71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073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323528" y="116632"/>
            <a:ext cx="3312368" cy="2520280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БОЛЕЗНИ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НАДПОЧЕЧ-НИКОВ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72000" y="116632"/>
            <a:ext cx="3960440" cy="43204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Аддисонова болезнь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72000" y="620688"/>
            <a:ext cx="4032448" cy="36004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АМИЛОИДОЗ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72000" y="1052736"/>
            <a:ext cx="4032448" cy="36004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ТУБЕРКУЛЕЗ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72000" y="1484784"/>
            <a:ext cx="4032448" cy="36004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ОПУХОЛИ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572000" y="1988840"/>
            <a:ext cx="4032448" cy="43204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Тромбоз сосудов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>
            <a:off x="475928" y="3284984"/>
            <a:ext cx="3312368" cy="3096344"/>
          </a:xfrm>
          <a:prstGeom prst="homePlate">
            <a:avLst/>
          </a:prstGeom>
          <a:solidFill>
            <a:srgbClr val="7A7146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БОЛЕЗНИ</a:t>
            </a:r>
          </a:p>
          <a:p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ПОДЖЕЛУ-ДОЧНОЙ</a:t>
            </a:r>
          </a:p>
          <a:p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ЖЕЛЕЗЫ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724400" y="2996952"/>
            <a:ext cx="3960440" cy="158417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Сахарный диабет 1 типа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716016" y="5157192"/>
            <a:ext cx="3960440" cy="144016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Сахарный диабет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типа</a:t>
            </a:r>
          </a:p>
        </p:txBody>
      </p:sp>
      <p:sp>
        <p:nvSpPr>
          <p:cNvPr id="9" name="Левая фигурная скобка 8"/>
          <p:cNvSpPr/>
          <p:nvPr/>
        </p:nvSpPr>
        <p:spPr>
          <a:xfrm>
            <a:off x="3995936" y="72008"/>
            <a:ext cx="576064" cy="2348880"/>
          </a:xfrm>
          <a:prstGeom prst="leftBrac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Левая фигурная скобка 25"/>
          <p:cNvSpPr/>
          <p:nvPr/>
        </p:nvSpPr>
        <p:spPr>
          <a:xfrm>
            <a:off x="3932312" y="2924944"/>
            <a:ext cx="639688" cy="3816424"/>
          </a:xfrm>
          <a:prstGeom prst="leftBrace">
            <a:avLst/>
          </a:prstGeom>
          <a:ln w="28575">
            <a:solidFill>
              <a:srgbClr val="7A71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408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0" y="44624"/>
            <a:ext cx="9144000" cy="79208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ЖАЛОБЫ 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1585761"/>
              </p:ext>
            </p:extLst>
          </p:nvPr>
        </p:nvGraphicFramePr>
        <p:xfrm>
          <a:off x="107506" y="908720"/>
          <a:ext cx="8784974" cy="534201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784974"/>
              </a:tblGrid>
              <a:tr h="49127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Кардиальный синдром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0814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1.Сердцебиение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64614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2.Боль в сердце, головная боль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00422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3.Головокружение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64222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4.Гипертензия, тахикардия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0003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Невротический</a:t>
                      </a:r>
                      <a:r>
                        <a:rPr lang="ru-RU" sz="1600" b="1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синдром</a:t>
                      </a:r>
                      <a:endParaRPr lang="ru-RU" sz="16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3583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5.Повышенное психическое возбуждение, раздражительность, плаксивость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25809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6.Прерывистый, неглубокий сон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43772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7.Снижение памяти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1867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8.</a:t>
                      </a:r>
                      <a:r>
                        <a:rPr lang="ru-RU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«</a:t>
                      </a:r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Суетливость», быстрота движений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46102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9.Приливы к голове, потливость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40382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10.Тремор рук, парестезии, зябкость, симптом</a:t>
                      </a:r>
                      <a:r>
                        <a:rPr lang="ru-RU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«телеграфного столба»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1529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11.Апатия, снижение интереса к окружающему, снижение работоспособности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8157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12.Судороги, шаткость походки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2932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Диспепсический синдром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58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15273" y="116632"/>
            <a:ext cx="9144000" cy="79208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ОСОБЕННОСТИ    АНАМНЕЗА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3059832" y="1268760"/>
            <a:ext cx="2808312" cy="1080120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заболевания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03848" y="3068960"/>
            <a:ext cx="2592288" cy="115212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Родовые травмы, аварии, конфликты, проф. вредности 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6099584" y="1268760"/>
            <a:ext cx="2864904" cy="1080120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жизни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60032" y="2401724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Выгнутая вверх стрелка 1"/>
          <p:cNvSpPr/>
          <p:nvPr/>
        </p:nvSpPr>
        <p:spPr>
          <a:xfrm>
            <a:off x="3707904" y="2276872"/>
            <a:ext cx="4536504" cy="792088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28184" y="3068960"/>
            <a:ext cx="2664296" cy="115212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Наследственность, характер труда, место жительства, прием гормонов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179512" y="2924944"/>
            <a:ext cx="2448272" cy="1368152"/>
          </a:xfrm>
          <a:prstGeom prst="homePlat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Особенности </a:t>
            </a:r>
            <a:r>
              <a:rPr lang="ru-RU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индивидуаль-ного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развития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179512" y="4869160"/>
            <a:ext cx="2600672" cy="1368152"/>
          </a:xfrm>
          <a:prstGeom prst="homePlate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Появление вторичных половых признаков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394720" y="4883224"/>
            <a:ext cx="2617440" cy="1152128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Раннее, запоздалое половое созревание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44208" y="4941168"/>
            <a:ext cx="2617440" cy="1152128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Время </a:t>
            </a:r>
            <a:r>
              <a:rPr lang="ru-RU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климакс, выкидыши, мертворождения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Выгнутая вниз стрелка 5"/>
          <p:cNvSpPr/>
          <p:nvPr/>
        </p:nvSpPr>
        <p:spPr>
          <a:xfrm>
            <a:off x="4211960" y="6165304"/>
            <a:ext cx="4464496" cy="620688"/>
          </a:xfrm>
          <a:prstGeom prst="curved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56684" y="6146140"/>
            <a:ext cx="3219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176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8002" y="0"/>
            <a:ext cx="9180004" cy="105273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7A7146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ОБЪЕКТИВНЫЙ МЕТОД ОБСЛЕДОВАНИЯ</a:t>
            </a:r>
          </a:p>
        </p:txBody>
      </p:sp>
      <p:sp>
        <p:nvSpPr>
          <p:cNvPr id="18" name="Выноска со стрелкой вправо 17"/>
          <p:cNvSpPr/>
          <p:nvPr/>
        </p:nvSpPr>
        <p:spPr>
          <a:xfrm>
            <a:off x="107504" y="1556792"/>
            <a:ext cx="2160240" cy="1872208"/>
          </a:xfrm>
          <a:prstGeom prst="rightArrowCallou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Тип  оволо-сения, ожирение, изменение костей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483768" y="1340768"/>
            <a:ext cx="3888432" cy="194421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ЕВНУХОИДИЗМ –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 мужчин по женскому типу;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ФЕМИНИЗМ (ВИРИЛИЗМ) –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у женщин по мужскому типу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051720" y="4005064"/>
            <a:ext cx="2160240" cy="252028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ОСМОТР ШЕИ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644008" y="5661248"/>
            <a:ext cx="1872208" cy="100811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ЦВЕТ КОЖИ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632266" y="3789040"/>
            <a:ext cx="1883950" cy="86409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ДЕФОРМАЦИЯ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644008" y="4725144"/>
            <a:ext cx="1872208" cy="8814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РАЗМЕРЫ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трелка вправо 26"/>
          <p:cNvSpPr/>
          <p:nvPr/>
        </p:nvSpPr>
        <p:spPr>
          <a:xfrm rot="20192096">
            <a:off x="4179220" y="4523486"/>
            <a:ext cx="369585" cy="193255"/>
          </a:xfrm>
          <a:prstGeom prst="rightArrow">
            <a:avLst/>
          </a:prstGeom>
          <a:solidFill>
            <a:srgbClr val="C00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634675">
            <a:off x="4227379" y="5937218"/>
            <a:ext cx="335159" cy="199014"/>
          </a:xfrm>
          <a:prstGeom prst="rightArrow">
            <a:avLst/>
          </a:prstGeom>
          <a:solidFill>
            <a:srgbClr val="C00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4211960" y="5165854"/>
            <a:ext cx="420306" cy="207362"/>
          </a:xfrm>
          <a:prstGeom prst="rightArrow">
            <a:avLst/>
          </a:prstGeom>
          <a:solidFill>
            <a:srgbClr val="C00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Выноска со стрелкой вправо 32"/>
          <p:cNvSpPr/>
          <p:nvPr/>
        </p:nvSpPr>
        <p:spPr>
          <a:xfrm>
            <a:off x="18002" y="4369224"/>
            <a:ext cx="2033718" cy="1872208"/>
          </a:xfrm>
          <a:prstGeom prst="rightArrowCallout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ГЛАЗНЫЕ СИМПТО-МЫ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6372200" y="1556792"/>
            <a:ext cx="936104" cy="5112568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7092280" y="1844824"/>
            <a:ext cx="1944216" cy="1548752"/>
          </a:xfrm>
          <a:prstGeom prst="wedgeRectCallout">
            <a:avLst>
              <a:gd name="adj1" fmla="val -37154"/>
              <a:gd name="adj2" fmla="val 139436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ОБЩИЙ ОСМОТР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54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79512" y="648073"/>
            <a:ext cx="8856984" cy="1844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ru-RU" b="1" dirty="0" smtClean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endParaRPr lang="ru-RU" b="1" dirty="0" smtClean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800" b="1" dirty="0">
              <a:solidFill>
                <a:srgbClr val="7A7146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sz="1600" b="1" i="1" dirty="0">
              <a:solidFill>
                <a:srgbClr val="7A714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80004" cy="64807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7A7146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ГЛАЗНЫЕ СИМПТОМЫ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9" y="657390"/>
            <a:ext cx="8936117" cy="6200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344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79512" y="648073"/>
            <a:ext cx="8856984" cy="1844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ru-RU" b="1" dirty="0" smtClean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endParaRPr lang="ru-RU" b="1" dirty="0" smtClean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800" b="1" dirty="0">
              <a:solidFill>
                <a:srgbClr val="7A7146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sz="1600" b="1" i="1" dirty="0">
              <a:solidFill>
                <a:srgbClr val="7A714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80004" cy="64807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7A7146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ГЛАЗНЫЕ СИМПТОМЫ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811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3608</TotalTime>
  <Words>667</Words>
  <Application>Microsoft Office PowerPoint</Application>
  <PresentationFormat>Экран (4:3)</PresentationFormat>
  <Paragraphs>167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ЖАЛОБЫ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Халяпина И.К.</dc:creator>
  <cp:lastModifiedBy>Директор</cp:lastModifiedBy>
  <cp:revision>257</cp:revision>
  <cp:lastPrinted>2017-02-08T12:57:10Z</cp:lastPrinted>
  <dcterms:created xsi:type="dcterms:W3CDTF">2016-02-08T07:58:41Z</dcterms:created>
  <dcterms:modified xsi:type="dcterms:W3CDTF">2018-10-04T12:35:17Z</dcterms:modified>
</cp:coreProperties>
</file>