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sldx" ContentType="application/vnd.openxmlformats-officedocument.presentationml.slide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414" r:id="rId2"/>
    <p:sldId id="345" r:id="rId3"/>
    <p:sldId id="417" r:id="rId4"/>
    <p:sldId id="383" r:id="rId5"/>
    <p:sldId id="401" r:id="rId6"/>
    <p:sldId id="397" r:id="rId7"/>
    <p:sldId id="351" r:id="rId8"/>
    <p:sldId id="419" r:id="rId9"/>
    <p:sldId id="420" r:id="rId10"/>
    <p:sldId id="354" r:id="rId11"/>
    <p:sldId id="352" r:id="rId12"/>
    <p:sldId id="404" r:id="rId13"/>
    <p:sldId id="340" r:id="rId14"/>
    <p:sldId id="418" r:id="rId15"/>
  </p:sldIdLst>
  <p:sldSz cx="9144000" cy="5143500" type="screen16x9"/>
  <p:notesSz cx="6797675" cy="9926638"/>
  <p:defaultTextStyle>
    <a:defPPr>
      <a:defRPr lang="en-US"/>
    </a:defPPr>
    <a:lvl1pPr marL="0" algn="l" defTabSz="853420" rtl="0" latinLnBrk="0">
      <a:defRPr sz="1700" kern="1200">
        <a:solidFill>
          <a:schemeClr val="tx1"/>
        </a:solidFill>
        <a:latin typeface="+mn-lt"/>
        <a:ea typeface="+mn-ea"/>
        <a:cs typeface="+mn-cs"/>
      </a:defRPr>
    </a:lvl1pPr>
    <a:lvl2pPr marL="426710" algn="l" defTabSz="853420" rtl="0" latinLnBrk="0">
      <a:defRPr sz="1700" kern="1200">
        <a:solidFill>
          <a:schemeClr val="tx1"/>
        </a:solidFill>
        <a:latin typeface="+mn-lt"/>
        <a:ea typeface="+mn-ea"/>
        <a:cs typeface="+mn-cs"/>
      </a:defRPr>
    </a:lvl2pPr>
    <a:lvl3pPr marL="853420" algn="l" defTabSz="853420" rtl="0" latinLnBrk="0">
      <a:defRPr sz="1700" kern="1200">
        <a:solidFill>
          <a:schemeClr val="tx1"/>
        </a:solidFill>
        <a:latin typeface="+mn-lt"/>
        <a:ea typeface="+mn-ea"/>
        <a:cs typeface="+mn-cs"/>
      </a:defRPr>
    </a:lvl3pPr>
    <a:lvl4pPr marL="1280131" algn="l" defTabSz="853420" rtl="0" latinLnBrk="0">
      <a:defRPr sz="1700" kern="1200">
        <a:solidFill>
          <a:schemeClr val="tx1"/>
        </a:solidFill>
        <a:latin typeface="+mn-lt"/>
        <a:ea typeface="+mn-ea"/>
        <a:cs typeface="+mn-cs"/>
      </a:defRPr>
    </a:lvl4pPr>
    <a:lvl5pPr marL="1706841" algn="l" defTabSz="853420" rtl="0" latinLnBrk="0">
      <a:defRPr sz="1700" kern="1200">
        <a:solidFill>
          <a:schemeClr val="tx1"/>
        </a:solidFill>
        <a:latin typeface="+mn-lt"/>
        <a:ea typeface="+mn-ea"/>
        <a:cs typeface="+mn-cs"/>
      </a:defRPr>
    </a:lvl5pPr>
    <a:lvl6pPr marL="2133551" algn="l" defTabSz="853420" rtl="0" latinLnBrk="0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2560261" algn="l" defTabSz="853420" rtl="0" latinLnBrk="0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2986972" algn="l" defTabSz="853420" rtl="0" latinLnBrk="0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3413682" algn="l" defTabSz="853420" rtl="0" latinLnBrk="0">
      <a:defRPr sz="1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B962E67E-A24F-488D-99E6-7E49DE3D39E6}">
          <p14:sldIdLst>
            <p14:sldId id="414"/>
            <p14:sldId id="345"/>
            <p14:sldId id="417"/>
            <p14:sldId id="383"/>
            <p14:sldId id="401"/>
            <p14:sldId id="397"/>
            <p14:sldId id="351"/>
            <p14:sldId id="419"/>
            <p14:sldId id="420"/>
            <p14:sldId id="354"/>
            <p14:sldId id="352"/>
            <p14:sldId id="404"/>
          </p14:sldIdLst>
        </p14:section>
        <p14:section name="Раздел без заголовка" id="{07C4E7AB-F0A0-4BEE-B669-3DD12CA35767}">
          <p14:sldIdLst>
            <p14:sldId id="340"/>
            <p14:sldId id="418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81BD"/>
    <a:srgbClr val="248459"/>
    <a:srgbClr val="33BB7D"/>
    <a:srgbClr val="2EA871"/>
    <a:srgbClr val="EA88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34" autoAdjust="0"/>
    <p:restoredTop sz="88158" autoAdjust="0"/>
  </p:normalViewPr>
  <p:slideViewPr>
    <p:cSldViewPr>
      <p:cViewPr>
        <p:scale>
          <a:sx n="95" d="100"/>
          <a:sy n="95" d="100"/>
        </p:scale>
        <p:origin x="-702" y="7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BB9F54-9379-4D21-B825-4AFEA9FBAA8F}" type="datetimeFigureOut">
              <a:rPr lang="ru-RU" smtClean="0"/>
              <a:pPr/>
              <a:t>25.09.2018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78F676-C8E2-4120-998E-AADB1ED6F40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91170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986DA8-1189-41FF-8550-FAB93C80E120}" type="datetimeFigureOut">
              <a:rPr lang="ru-RU" smtClean="0"/>
              <a:pPr/>
              <a:t>25.09.2018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BC10AB-6E46-4B7B-8BFB-A9609C3885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0423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85342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26710" algn="l" defTabSz="85342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853420" algn="l" defTabSz="85342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280131" algn="l" defTabSz="85342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706841" algn="l" defTabSz="85342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133551" algn="l" defTabSz="85342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560261" algn="l" defTabSz="85342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2986972" algn="l" defTabSz="85342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413682" algn="l" defTabSz="85342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BC10AB-6E46-4B7B-8BFB-A9609C388544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50474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BC10AB-6E46-4B7B-8BFB-A9609C388544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87465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BC10AB-6E46-4B7B-8BFB-A9609C388544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0249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BC10AB-6E46-4B7B-8BFB-A9609C388544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93483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BC10AB-6E46-4B7B-8BFB-A9609C388544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5047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BC10AB-6E46-4B7B-8BFB-A9609C388544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17373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BC10AB-6E46-4B7B-8BFB-A9609C388544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76110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BC10AB-6E46-4B7B-8BFB-A9609C388544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0396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BC10AB-6E46-4B7B-8BFB-A9609C388544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48161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BC10AB-6E46-4B7B-8BFB-A9609C388544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48161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BC10AB-6E46-4B7B-8BFB-A9609C388544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48161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BC10AB-6E46-4B7B-8BFB-A9609C388544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9963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4"/>
            <a:ext cx="7772400" cy="110251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267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534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80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068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335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60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869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4136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F60AD-4ABD-4BA2-B2B1-9911BDAC4021}" type="datetime1">
              <a:rPr lang="en-US" smtClean="0"/>
              <a:pPr/>
              <a:t>9/25/2018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DB5BD-2FF3-4D68-A55D-066B61757437}" type="datetime1">
              <a:rPr lang="en-US" smtClean="0"/>
              <a:pPr/>
              <a:t>9/25/2018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5"/>
            <a:ext cx="2057400" cy="4388642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5"/>
            <a:ext cx="6019800" cy="438864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9AB11-CAA0-43BD-8C51-5FF2953D5870}" type="datetime1">
              <a:rPr lang="en-US" smtClean="0"/>
              <a:pPr/>
              <a:t>9/25/2018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48FCC-B63C-4C1D-A326-B844796C2662}" type="datetime1">
              <a:rPr lang="en-US" smtClean="0"/>
              <a:pPr/>
              <a:t>9/25/2018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2" y="3305178"/>
            <a:ext cx="7772400" cy="1021556"/>
          </a:xfrm>
        </p:spPr>
        <p:txBody>
          <a:bodyPr anchor="t"/>
          <a:lstStyle>
            <a:lvl1pPr algn="l">
              <a:defRPr sz="37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2" y="2180039"/>
            <a:ext cx="7772400" cy="1125141"/>
          </a:xfrm>
        </p:spPr>
        <p:txBody>
          <a:bodyPr anchor="b"/>
          <a:lstStyle>
            <a:lvl1pPr marL="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1pPr>
            <a:lvl2pPr marL="42671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8534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280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70684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1335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56026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298697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41368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9A6AF-317B-4251-AED8-3A59E983AFCA}" type="datetime1">
              <a:rPr lang="en-US" smtClean="0"/>
              <a:pPr/>
              <a:t>9/25/2018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4"/>
          </a:xfrm>
        </p:spPr>
        <p:txBody>
          <a:bodyPr/>
          <a:lstStyle>
            <a:lvl1pPr>
              <a:defRPr sz="2500"/>
            </a:lvl1pPr>
            <a:lvl2pPr>
              <a:defRPr sz="23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4"/>
          </a:xfrm>
        </p:spPr>
        <p:txBody>
          <a:bodyPr/>
          <a:lstStyle>
            <a:lvl1pPr>
              <a:defRPr sz="2500"/>
            </a:lvl1pPr>
            <a:lvl2pPr>
              <a:defRPr sz="23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0B502-387B-44B4-9B4E-6DC1C84CE6AB}" type="datetime1">
              <a:rPr lang="en-US" smtClean="0"/>
              <a:pPr/>
              <a:t>9/25/2018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2" y="1151337"/>
            <a:ext cx="4040189" cy="479824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26710" indent="0">
              <a:buNone/>
              <a:defRPr sz="1900" b="1"/>
            </a:lvl2pPr>
            <a:lvl3pPr marL="853420" indent="0">
              <a:buNone/>
              <a:defRPr sz="1700" b="1"/>
            </a:lvl3pPr>
            <a:lvl4pPr marL="1280131" indent="0">
              <a:buNone/>
              <a:defRPr sz="1600" b="1"/>
            </a:lvl4pPr>
            <a:lvl5pPr marL="1706841" indent="0">
              <a:buNone/>
              <a:defRPr sz="1600" b="1"/>
            </a:lvl5pPr>
            <a:lvl6pPr marL="2133551" indent="0">
              <a:buNone/>
              <a:defRPr sz="1600" b="1"/>
            </a:lvl6pPr>
            <a:lvl7pPr marL="2560261" indent="0">
              <a:buNone/>
              <a:defRPr sz="1600" b="1"/>
            </a:lvl7pPr>
            <a:lvl8pPr marL="2986972" indent="0">
              <a:buNone/>
              <a:defRPr sz="1600" b="1"/>
            </a:lvl8pPr>
            <a:lvl9pPr marL="3413682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2" y="1631160"/>
            <a:ext cx="4040189" cy="2963464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7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151337"/>
            <a:ext cx="4041775" cy="479824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26710" indent="0">
              <a:buNone/>
              <a:defRPr sz="1900" b="1"/>
            </a:lvl2pPr>
            <a:lvl3pPr marL="853420" indent="0">
              <a:buNone/>
              <a:defRPr sz="1700" b="1"/>
            </a:lvl3pPr>
            <a:lvl4pPr marL="1280131" indent="0">
              <a:buNone/>
              <a:defRPr sz="1600" b="1"/>
            </a:lvl4pPr>
            <a:lvl5pPr marL="1706841" indent="0">
              <a:buNone/>
              <a:defRPr sz="1600" b="1"/>
            </a:lvl5pPr>
            <a:lvl6pPr marL="2133551" indent="0">
              <a:buNone/>
              <a:defRPr sz="1600" b="1"/>
            </a:lvl6pPr>
            <a:lvl7pPr marL="2560261" indent="0">
              <a:buNone/>
              <a:defRPr sz="1600" b="1"/>
            </a:lvl7pPr>
            <a:lvl8pPr marL="2986972" indent="0">
              <a:buNone/>
              <a:defRPr sz="1600" b="1"/>
            </a:lvl8pPr>
            <a:lvl9pPr marL="3413682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631160"/>
            <a:ext cx="4041775" cy="2963464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7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3714D-A9F9-4117-9754-33B474A5A246}" type="datetime1">
              <a:rPr lang="en-US" smtClean="0"/>
              <a:pPr/>
              <a:t>9/25/2018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1DE29-821F-4A37-9F38-28C2EA23D872}" type="datetime1">
              <a:rPr lang="en-US" smtClean="0"/>
              <a:pPr/>
              <a:t>9/25/2018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E9A6A-0588-4A1E-8EFE-D07EF985EECE}" type="datetime1">
              <a:rPr lang="en-US" smtClean="0"/>
              <a:pPr/>
              <a:t>9/25/2018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04790"/>
            <a:ext cx="3008313" cy="871538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92"/>
            <a:ext cx="5111750" cy="4389835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3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076330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26710" indent="0">
              <a:buNone/>
              <a:defRPr sz="1200"/>
            </a:lvl2pPr>
            <a:lvl3pPr marL="853420" indent="0">
              <a:buNone/>
              <a:defRPr sz="1000"/>
            </a:lvl3pPr>
            <a:lvl4pPr marL="1280131" indent="0">
              <a:buNone/>
              <a:defRPr sz="800"/>
            </a:lvl4pPr>
            <a:lvl5pPr marL="1706841" indent="0">
              <a:buNone/>
              <a:defRPr sz="800"/>
            </a:lvl5pPr>
            <a:lvl6pPr marL="2133551" indent="0">
              <a:buNone/>
              <a:defRPr sz="800"/>
            </a:lvl6pPr>
            <a:lvl7pPr marL="2560261" indent="0">
              <a:buNone/>
              <a:defRPr sz="800"/>
            </a:lvl7pPr>
            <a:lvl8pPr marL="2986972" indent="0">
              <a:buNone/>
              <a:defRPr sz="800"/>
            </a:lvl8pPr>
            <a:lvl9pPr marL="3413682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E4BD9-F8B6-4EA4-9779-F976503B5FFB}" type="datetime1">
              <a:rPr lang="en-US" smtClean="0"/>
              <a:pPr/>
              <a:t>9/25/2018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7" y="3600453"/>
            <a:ext cx="5486400" cy="425054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7" y="459580"/>
            <a:ext cx="5486400" cy="3086100"/>
          </a:xfrm>
        </p:spPr>
        <p:txBody>
          <a:bodyPr/>
          <a:lstStyle>
            <a:lvl1pPr marL="0" indent="0">
              <a:buNone/>
              <a:defRPr sz="2900"/>
            </a:lvl1pPr>
            <a:lvl2pPr marL="426710" indent="0">
              <a:buNone/>
              <a:defRPr sz="2500"/>
            </a:lvl2pPr>
            <a:lvl3pPr marL="853420" indent="0">
              <a:buNone/>
              <a:defRPr sz="2300"/>
            </a:lvl3pPr>
            <a:lvl4pPr marL="1280131" indent="0">
              <a:buNone/>
              <a:defRPr sz="1900"/>
            </a:lvl4pPr>
            <a:lvl5pPr marL="1706841" indent="0">
              <a:buNone/>
              <a:defRPr sz="1900"/>
            </a:lvl5pPr>
            <a:lvl6pPr marL="2133551" indent="0">
              <a:buNone/>
              <a:defRPr sz="1900"/>
            </a:lvl6pPr>
            <a:lvl7pPr marL="2560261" indent="0">
              <a:buNone/>
              <a:defRPr sz="1900"/>
            </a:lvl7pPr>
            <a:lvl8pPr marL="2986972" indent="0">
              <a:buNone/>
              <a:defRPr sz="1900"/>
            </a:lvl8pPr>
            <a:lvl9pPr marL="3413682" indent="0">
              <a:buNone/>
              <a:defRPr sz="19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7" y="4025506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26710" indent="0">
              <a:buNone/>
              <a:defRPr sz="1200"/>
            </a:lvl2pPr>
            <a:lvl3pPr marL="853420" indent="0">
              <a:buNone/>
              <a:defRPr sz="1000"/>
            </a:lvl3pPr>
            <a:lvl4pPr marL="1280131" indent="0">
              <a:buNone/>
              <a:defRPr sz="800"/>
            </a:lvl4pPr>
            <a:lvl5pPr marL="1706841" indent="0">
              <a:buNone/>
              <a:defRPr sz="800"/>
            </a:lvl5pPr>
            <a:lvl6pPr marL="2133551" indent="0">
              <a:buNone/>
              <a:defRPr sz="800"/>
            </a:lvl6pPr>
            <a:lvl7pPr marL="2560261" indent="0">
              <a:buNone/>
              <a:defRPr sz="800"/>
            </a:lvl7pPr>
            <a:lvl8pPr marL="2986972" indent="0">
              <a:buNone/>
              <a:defRPr sz="800"/>
            </a:lvl8pPr>
            <a:lvl9pPr marL="3413682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9BBDB-1AC1-4DB9-B481-A489C40D242F}" type="datetime1">
              <a:rPr lang="en-US" smtClean="0"/>
              <a:pPr/>
              <a:t>9/25/2018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6"/>
            <a:ext cx="8229600" cy="857250"/>
          </a:xfrm>
          <a:prstGeom prst="rect">
            <a:avLst/>
          </a:prstGeom>
        </p:spPr>
        <p:txBody>
          <a:bodyPr vert="horz" lIns="85342" tIns="42672" rIns="85342" bIns="42672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4"/>
          </a:xfrm>
          <a:prstGeom prst="rect">
            <a:avLst/>
          </a:prstGeom>
        </p:spPr>
        <p:txBody>
          <a:bodyPr vert="horz" lIns="85342" tIns="42672" rIns="85342" bIns="42672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70"/>
            <a:ext cx="2133600" cy="273842"/>
          </a:xfrm>
          <a:prstGeom prst="rect">
            <a:avLst/>
          </a:prstGeom>
        </p:spPr>
        <p:txBody>
          <a:bodyPr vert="horz" lIns="85342" tIns="42672" rIns="85342" bIns="42672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BDCF8D-C506-48A0-97A5-3829A9E20A5D}" type="datetime1">
              <a:rPr lang="en-US" smtClean="0"/>
              <a:pPr/>
              <a:t>9/25/2018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70"/>
            <a:ext cx="2895600" cy="273842"/>
          </a:xfrm>
          <a:prstGeom prst="rect">
            <a:avLst/>
          </a:prstGeom>
        </p:spPr>
        <p:txBody>
          <a:bodyPr vert="horz" lIns="85342" tIns="42672" rIns="85342" bIns="42672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70"/>
            <a:ext cx="2133600" cy="273842"/>
          </a:xfrm>
          <a:prstGeom prst="rect">
            <a:avLst/>
          </a:prstGeom>
        </p:spPr>
        <p:txBody>
          <a:bodyPr vert="horz" lIns="85342" tIns="42672" rIns="85342" bIns="42672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853420" rtl="0" latinLnBrk="0">
        <a:spcBef>
          <a:spcPct val="0"/>
        </a:spcBef>
        <a:buNone/>
        <a:defRPr sz="4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33" indent="-320033" algn="l" defTabSz="853420" rtl="0" latinLnBrk="0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93404" indent="-266694" algn="l" defTabSz="853420" rtl="0" latinLnBrk="0">
        <a:spcBef>
          <a:spcPct val="20000"/>
        </a:spcBef>
        <a:buFont typeface="Arial" pitchFamily="34" charset="0"/>
        <a:buChar char="–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066776" indent="-213355" algn="l" defTabSz="853420" rtl="0" latinLnBrk="0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493486" indent="-213355" algn="l" defTabSz="853420" rtl="0" latinLnBrk="0">
        <a:spcBef>
          <a:spcPct val="20000"/>
        </a:spcBef>
        <a:buFont typeface="Arial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20196" indent="-213355" algn="l" defTabSz="853420" rtl="0" latinLnBrk="0">
        <a:spcBef>
          <a:spcPct val="20000"/>
        </a:spcBef>
        <a:buFont typeface="Arial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46906" indent="-213355" algn="l" defTabSz="853420" rtl="0" latinLnBrk="0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73617" indent="-213355" algn="l" defTabSz="853420" rtl="0" latinLnBrk="0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7" indent="-213355" algn="l" defTabSz="853420" rtl="0" latinLnBrk="0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27037" indent="-213355" algn="l" defTabSz="853420" rtl="0" latinLnBrk="0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53420" rtl="0" latinLnBrk="0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6710" algn="l" defTabSz="853420" rtl="0" latinLnBrk="0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53420" algn="l" defTabSz="853420" rtl="0" latinLnBrk="0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31" algn="l" defTabSz="853420" rtl="0" latinLnBrk="0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06841" algn="l" defTabSz="853420" rtl="0" latinLnBrk="0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33551" algn="l" defTabSz="853420" rtl="0" latinLnBrk="0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60261" algn="l" defTabSz="853420" rtl="0" latinLnBrk="0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2986972" algn="l" defTabSz="853420" rtl="0" latinLnBrk="0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13682" algn="l" defTabSz="853420" rtl="0" latinLnBrk="0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Microsoft_PowerPoint1.sld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7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image" Target="../media/image5.jpe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11" Type="http://schemas.openxmlformats.org/officeDocument/2006/relationships/image" Target="../media/image14.jpeg"/><Relationship Id="rId5" Type="http://schemas.openxmlformats.org/officeDocument/2006/relationships/image" Target="../media/image9.jpeg"/><Relationship Id="rId10" Type="http://schemas.openxmlformats.org/officeDocument/2006/relationships/image" Target="../media/image13.gif"/><Relationship Id="rId4" Type="http://schemas.openxmlformats.org/officeDocument/2006/relationships/image" Target="../media/image8.jpeg"/><Relationship Id="rId9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5.jpe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10" Type="http://schemas.openxmlformats.org/officeDocument/2006/relationships/image" Target="../media/image23.png"/><Relationship Id="rId4" Type="http://schemas.openxmlformats.org/officeDocument/2006/relationships/image" Target="../media/image17.jpeg"/><Relationship Id="rId9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14400"/>
            <a:ext cx="9060873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1183344"/>
              </p:ext>
            </p:extLst>
          </p:nvPr>
        </p:nvGraphicFramePr>
        <p:xfrm>
          <a:off x="179512" y="133350"/>
          <a:ext cx="8856984" cy="1066800"/>
        </p:xfrm>
        <a:graphic>
          <a:graphicData uri="http://schemas.openxmlformats.org/drawingml/2006/table">
            <a:tbl>
              <a:tblPr firstRow="1" bandRow="1">
                <a:effectLst>
                  <a:reflection blurRad="6350" stA="50000" endA="300" endPos="55000" dir="5400000" sy="-100000" algn="bl" rotWithShape="0"/>
                </a:effectLst>
                <a:tableStyleId>{5C22544A-7EE6-4342-B048-85BDC9FD1C3A}</a:tableStyleId>
              </a:tblPr>
              <a:tblGrid>
                <a:gridCol w="8856984"/>
              </a:tblGrid>
              <a:tr h="838200"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 Black" pitchFamily="34" charset="0"/>
                          <a:cs typeface="Aharoni" pitchFamily="2" charset="-79"/>
                        </a:rPr>
                        <a:t>Тема 01.9. МЕТОДЫ</a:t>
                      </a:r>
                      <a:r>
                        <a:rPr lang="ru-RU" sz="3200" b="1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 Black" pitchFamily="34" charset="0"/>
                          <a:cs typeface="Aharoni" pitchFamily="2" charset="-79"/>
                        </a:rPr>
                        <a:t> ИССЛЕДОВАНИЯ СИСТЕМЫ КРОВИ</a:t>
                      </a:r>
                      <a:endParaRPr lang="ru-RU" sz="32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Arial Black" pitchFamily="34" charset="0"/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3544309"/>
              </p:ext>
            </p:extLst>
          </p:nvPr>
        </p:nvGraphicFramePr>
        <p:xfrm>
          <a:off x="323528" y="4227935"/>
          <a:ext cx="8712968" cy="1097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12968"/>
              </a:tblGrid>
              <a:tr h="504862"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                                                                                                                            </a:t>
                      </a:r>
                      <a:r>
                        <a:rPr lang="ru-RU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Л.В</a:t>
                      </a:r>
                      <a:r>
                        <a:rPr lang="ru-RU" dirty="0" smtClean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rPr>
                        <a:t>.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Михеева,</a:t>
                      </a:r>
                      <a:r>
                        <a:rPr lang="ru-RU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 преподаватель</a:t>
                      </a:r>
                      <a:r>
                        <a:rPr lang="ru-RU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 </a:t>
                      </a:r>
                    </a:p>
                    <a:p>
                      <a:r>
                        <a:rPr lang="ru-RU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 БПОУ ВО «БОРИСОГЛЕБСКМЕДКОЛЛЕДЖ»</a:t>
                      </a:r>
                      <a:endParaRPr lang="ru-RU" dirty="0"/>
                    </a:p>
                  </a:txBody>
                  <a:tcPr>
                    <a:noFill/>
                  </a:tcPr>
                </a:tc>
              </a:tr>
              <a:tr h="189323">
                <a:tc>
                  <a:txBody>
                    <a:bodyPr/>
                    <a:lstStyle/>
                    <a:p>
                      <a:endParaRPr lang="ru-RU" sz="900" dirty="0"/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51520" y="971551"/>
            <a:ext cx="8740080" cy="336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685800">
              <a:lnSpc>
                <a:spcPct val="90000"/>
              </a:lnSpc>
              <a:spcBef>
                <a:spcPts val="750"/>
              </a:spcBef>
            </a:pPr>
            <a:endParaRPr lang="ru-RU" sz="1400" b="1" i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ОАК </a:t>
            </a:r>
            <a:endParaRPr lang="ru-RU" sz="20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Пункция и биопсия кроветворных органов (1- стернальная в 1928 году)</a:t>
            </a:r>
            <a:endParaRPr lang="ru-RU" sz="20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Коагулограмма: ПТИ, тромботест, фибриноген и др.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Рентгенография костей,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лимфоузлов средостенья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УЗИ лимфоузлов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Время свертывания по Ли-Уайту – 5-10 минут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Время кровотечения по </a:t>
            </a:r>
            <a:r>
              <a:rPr lang="ru-RU" sz="20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Дюке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2-4 минуты  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КТ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Радиоизотопное исследование селезёнки         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9" name="Picture 3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9921" y="3723878"/>
            <a:ext cx="2745980" cy="1410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52400" y="209551"/>
            <a:ext cx="8839200" cy="954107"/>
          </a:xfrm>
          <a:prstGeom prst="rect">
            <a:avLst/>
          </a:prstGeom>
          <a:solidFill>
            <a:schemeClr val="bg1"/>
          </a:solidFill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  <a:ea typeface="Arial Unicode MS" pitchFamily="34" charset="-128"/>
                <a:cs typeface="Arial Unicode MS" pitchFamily="34" charset="-128"/>
              </a:rPr>
              <a:t>        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  <a:ea typeface="Arial Unicode MS" pitchFamily="34" charset="-128"/>
                <a:cs typeface="Arial Unicode MS" pitchFamily="34" charset="-128"/>
              </a:rPr>
              <a:t>ДОПОЛНИТЕЛЬНЫЕ МЕТОДЫ ИССЛЕДОВАНИЯ:</a:t>
            </a:r>
            <a:endParaRPr lang="ru-RU" sz="2800" dirty="0">
              <a:solidFill>
                <a:schemeClr val="accent1">
                  <a:lumMod val="75000"/>
                </a:schemeClr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Arial Black" pitchFamily="34" charset="0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Freeform 8"/>
          <p:cNvSpPr>
            <a:spLocks/>
          </p:cNvSpPr>
          <p:nvPr/>
        </p:nvSpPr>
        <p:spPr bwMode="gray">
          <a:xfrm rot="21435272">
            <a:off x="4369598" y="2707981"/>
            <a:ext cx="749222" cy="2124709"/>
          </a:xfrm>
          <a:custGeom>
            <a:avLst/>
            <a:gdLst>
              <a:gd name="T0" fmla="*/ 0 w 646"/>
              <a:gd name="T1" fmla="*/ 0 h 1861"/>
              <a:gd name="T2" fmla="*/ 48 w 646"/>
              <a:gd name="T3" fmla="*/ 14 h 1861"/>
              <a:gd name="T4" fmla="*/ 98 w 646"/>
              <a:gd name="T5" fmla="*/ 32 h 1861"/>
              <a:gd name="T6" fmla="*/ 147 w 646"/>
              <a:gd name="T7" fmla="*/ 54 h 1861"/>
              <a:gd name="T8" fmla="*/ 195 w 646"/>
              <a:gd name="T9" fmla="*/ 81 h 1861"/>
              <a:gd name="T10" fmla="*/ 242 w 646"/>
              <a:gd name="T11" fmla="*/ 111 h 1861"/>
              <a:gd name="T12" fmla="*/ 288 w 646"/>
              <a:gd name="T13" fmla="*/ 147 h 1861"/>
              <a:gd name="T14" fmla="*/ 333 w 646"/>
              <a:gd name="T15" fmla="*/ 185 h 1861"/>
              <a:gd name="T16" fmla="*/ 377 w 646"/>
              <a:gd name="T17" fmla="*/ 228 h 1861"/>
              <a:gd name="T18" fmla="*/ 418 w 646"/>
              <a:gd name="T19" fmla="*/ 275 h 1861"/>
              <a:gd name="T20" fmla="*/ 457 w 646"/>
              <a:gd name="T21" fmla="*/ 325 h 1861"/>
              <a:gd name="T22" fmla="*/ 493 w 646"/>
              <a:gd name="T23" fmla="*/ 379 h 1861"/>
              <a:gd name="T24" fmla="*/ 526 w 646"/>
              <a:gd name="T25" fmla="*/ 437 h 1861"/>
              <a:gd name="T26" fmla="*/ 555 w 646"/>
              <a:gd name="T27" fmla="*/ 497 h 1861"/>
              <a:gd name="T28" fmla="*/ 582 w 646"/>
              <a:gd name="T29" fmla="*/ 562 h 1861"/>
              <a:gd name="T30" fmla="*/ 604 w 646"/>
              <a:gd name="T31" fmla="*/ 630 h 1861"/>
              <a:gd name="T32" fmla="*/ 621 w 646"/>
              <a:gd name="T33" fmla="*/ 700 h 1861"/>
              <a:gd name="T34" fmla="*/ 634 w 646"/>
              <a:gd name="T35" fmla="*/ 774 h 1861"/>
              <a:gd name="T36" fmla="*/ 642 w 646"/>
              <a:gd name="T37" fmla="*/ 851 h 1861"/>
              <a:gd name="T38" fmla="*/ 646 w 646"/>
              <a:gd name="T39" fmla="*/ 930 h 1861"/>
              <a:gd name="T40" fmla="*/ 643 w 646"/>
              <a:gd name="T41" fmla="*/ 1011 h 1861"/>
              <a:gd name="T42" fmla="*/ 636 w 646"/>
              <a:gd name="T43" fmla="*/ 1086 h 1861"/>
              <a:gd name="T44" fmla="*/ 623 w 646"/>
              <a:gd name="T45" fmla="*/ 1160 h 1861"/>
              <a:gd name="T46" fmla="*/ 607 w 646"/>
              <a:gd name="T47" fmla="*/ 1230 h 1861"/>
              <a:gd name="T48" fmla="*/ 585 w 646"/>
              <a:gd name="T49" fmla="*/ 1297 h 1861"/>
              <a:gd name="T50" fmla="*/ 561 w 646"/>
              <a:gd name="T51" fmla="*/ 1361 h 1861"/>
              <a:gd name="T52" fmla="*/ 533 w 646"/>
              <a:gd name="T53" fmla="*/ 1421 h 1861"/>
              <a:gd name="T54" fmla="*/ 500 w 646"/>
              <a:gd name="T55" fmla="*/ 1478 h 1861"/>
              <a:gd name="T56" fmla="*/ 466 w 646"/>
              <a:gd name="T57" fmla="*/ 1532 h 1861"/>
              <a:gd name="T58" fmla="*/ 428 w 646"/>
              <a:gd name="T59" fmla="*/ 1582 h 1861"/>
              <a:gd name="T60" fmla="*/ 388 w 646"/>
              <a:gd name="T61" fmla="*/ 1627 h 1861"/>
              <a:gd name="T62" fmla="*/ 345 w 646"/>
              <a:gd name="T63" fmla="*/ 1670 h 1861"/>
              <a:gd name="T64" fmla="*/ 301 w 646"/>
              <a:gd name="T65" fmla="*/ 1709 h 1861"/>
              <a:gd name="T66" fmla="*/ 254 w 646"/>
              <a:gd name="T67" fmla="*/ 1744 h 1861"/>
              <a:gd name="T68" fmla="*/ 205 w 646"/>
              <a:gd name="T69" fmla="*/ 1776 h 1861"/>
              <a:gd name="T70" fmla="*/ 156 w 646"/>
              <a:gd name="T71" fmla="*/ 1803 h 1861"/>
              <a:gd name="T72" fmla="*/ 104 w 646"/>
              <a:gd name="T73" fmla="*/ 1826 h 1861"/>
              <a:gd name="T74" fmla="*/ 53 w 646"/>
              <a:gd name="T75" fmla="*/ 1846 h 1861"/>
              <a:gd name="T76" fmla="*/ 0 w 646"/>
              <a:gd name="T77" fmla="*/ 1861 h 1861"/>
              <a:gd name="T78" fmla="*/ 0 w 646"/>
              <a:gd name="T79" fmla="*/ 0 h 18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646" h="1861">
                <a:moveTo>
                  <a:pt x="0" y="0"/>
                </a:moveTo>
                <a:lnTo>
                  <a:pt x="48" y="14"/>
                </a:lnTo>
                <a:lnTo>
                  <a:pt x="98" y="32"/>
                </a:lnTo>
                <a:lnTo>
                  <a:pt x="147" y="54"/>
                </a:lnTo>
                <a:lnTo>
                  <a:pt x="195" y="81"/>
                </a:lnTo>
                <a:lnTo>
                  <a:pt x="242" y="111"/>
                </a:lnTo>
                <a:lnTo>
                  <a:pt x="288" y="147"/>
                </a:lnTo>
                <a:lnTo>
                  <a:pt x="333" y="185"/>
                </a:lnTo>
                <a:lnTo>
                  <a:pt x="377" y="228"/>
                </a:lnTo>
                <a:lnTo>
                  <a:pt x="418" y="275"/>
                </a:lnTo>
                <a:lnTo>
                  <a:pt x="457" y="325"/>
                </a:lnTo>
                <a:lnTo>
                  <a:pt x="493" y="379"/>
                </a:lnTo>
                <a:lnTo>
                  <a:pt x="526" y="437"/>
                </a:lnTo>
                <a:lnTo>
                  <a:pt x="555" y="497"/>
                </a:lnTo>
                <a:lnTo>
                  <a:pt x="582" y="562"/>
                </a:lnTo>
                <a:lnTo>
                  <a:pt x="604" y="630"/>
                </a:lnTo>
                <a:lnTo>
                  <a:pt x="621" y="700"/>
                </a:lnTo>
                <a:lnTo>
                  <a:pt x="634" y="774"/>
                </a:lnTo>
                <a:lnTo>
                  <a:pt x="642" y="851"/>
                </a:lnTo>
                <a:lnTo>
                  <a:pt x="646" y="930"/>
                </a:lnTo>
                <a:lnTo>
                  <a:pt x="643" y="1011"/>
                </a:lnTo>
                <a:lnTo>
                  <a:pt x="636" y="1086"/>
                </a:lnTo>
                <a:lnTo>
                  <a:pt x="623" y="1160"/>
                </a:lnTo>
                <a:lnTo>
                  <a:pt x="607" y="1230"/>
                </a:lnTo>
                <a:lnTo>
                  <a:pt x="585" y="1297"/>
                </a:lnTo>
                <a:lnTo>
                  <a:pt x="561" y="1361"/>
                </a:lnTo>
                <a:lnTo>
                  <a:pt x="533" y="1421"/>
                </a:lnTo>
                <a:lnTo>
                  <a:pt x="500" y="1478"/>
                </a:lnTo>
                <a:lnTo>
                  <a:pt x="466" y="1532"/>
                </a:lnTo>
                <a:lnTo>
                  <a:pt x="428" y="1582"/>
                </a:lnTo>
                <a:lnTo>
                  <a:pt x="388" y="1627"/>
                </a:lnTo>
                <a:lnTo>
                  <a:pt x="345" y="1670"/>
                </a:lnTo>
                <a:lnTo>
                  <a:pt x="301" y="1709"/>
                </a:lnTo>
                <a:lnTo>
                  <a:pt x="254" y="1744"/>
                </a:lnTo>
                <a:lnTo>
                  <a:pt x="205" y="1776"/>
                </a:lnTo>
                <a:lnTo>
                  <a:pt x="156" y="1803"/>
                </a:lnTo>
                <a:lnTo>
                  <a:pt x="104" y="1826"/>
                </a:lnTo>
                <a:lnTo>
                  <a:pt x="53" y="1846"/>
                </a:lnTo>
                <a:lnTo>
                  <a:pt x="0" y="1861"/>
                </a:lnTo>
                <a:lnTo>
                  <a:pt x="0" y="0"/>
                </a:lnTo>
              </a:path>
            </a:pathLst>
          </a:custGeom>
          <a:gradFill rotWithShape="1">
            <a:gsLst>
              <a:gs pos="0">
                <a:srgbClr val="D5DDF3">
                  <a:gamma/>
                  <a:tint val="0"/>
                  <a:invGamma/>
                </a:srgbClr>
              </a:gs>
              <a:gs pos="100000">
                <a:srgbClr val="D5DDF3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13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5" name="Freeform 4"/>
          <p:cNvSpPr>
            <a:spLocks/>
          </p:cNvSpPr>
          <p:nvPr/>
        </p:nvSpPr>
        <p:spPr bwMode="gray">
          <a:xfrm rot="19651762">
            <a:off x="5230783" y="2546662"/>
            <a:ext cx="623051" cy="2635607"/>
          </a:xfrm>
          <a:custGeom>
            <a:avLst/>
            <a:gdLst>
              <a:gd name="T0" fmla="*/ 0 w 646"/>
              <a:gd name="T1" fmla="*/ 0 h 1861"/>
              <a:gd name="T2" fmla="*/ 48 w 646"/>
              <a:gd name="T3" fmla="*/ 14 h 1861"/>
              <a:gd name="T4" fmla="*/ 98 w 646"/>
              <a:gd name="T5" fmla="*/ 32 h 1861"/>
              <a:gd name="T6" fmla="*/ 147 w 646"/>
              <a:gd name="T7" fmla="*/ 54 h 1861"/>
              <a:gd name="T8" fmla="*/ 195 w 646"/>
              <a:gd name="T9" fmla="*/ 81 h 1861"/>
              <a:gd name="T10" fmla="*/ 242 w 646"/>
              <a:gd name="T11" fmla="*/ 111 h 1861"/>
              <a:gd name="T12" fmla="*/ 288 w 646"/>
              <a:gd name="T13" fmla="*/ 147 h 1861"/>
              <a:gd name="T14" fmla="*/ 333 w 646"/>
              <a:gd name="T15" fmla="*/ 185 h 1861"/>
              <a:gd name="T16" fmla="*/ 377 w 646"/>
              <a:gd name="T17" fmla="*/ 228 h 1861"/>
              <a:gd name="T18" fmla="*/ 418 w 646"/>
              <a:gd name="T19" fmla="*/ 275 h 1861"/>
              <a:gd name="T20" fmla="*/ 457 w 646"/>
              <a:gd name="T21" fmla="*/ 325 h 1861"/>
              <a:gd name="T22" fmla="*/ 493 w 646"/>
              <a:gd name="T23" fmla="*/ 379 h 1861"/>
              <a:gd name="T24" fmla="*/ 526 w 646"/>
              <a:gd name="T25" fmla="*/ 437 h 1861"/>
              <a:gd name="T26" fmla="*/ 555 w 646"/>
              <a:gd name="T27" fmla="*/ 497 h 1861"/>
              <a:gd name="T28" fmla="*/ 582 w 646"/>
              <a:gd name="T29" fmla="*/ 562 h 1861"/>
              <a:gd name="T30" fmla="*/ 604 w 646"/>
              <a:gd name="T31" fmla="*/ 630 h 1861"/>
              <a:gd name="T32" fmla="*/ 621 w 646"/>
              <a:gd name="T33" fmla="*/ 700 h 1861"/>
              <a:gd name="T34" fmla="*/ 634 w 646"/>
              <a:gd name="T35" fmla="*/ 774 h 1861"/>
              <a:gd name="T36" fmla="*/ 642 w 646"/>
              <a:gd name="T37" fmla="*/ 851 h 1861"/>
              <a:gd name="T38" fmla="*/ 646 w 646"/>
              <a:gd name="T39" fmla="*/ 930 h 1861"/>
              <a:gd name="T40" fmla="*/ 643 w 646"/>
              <a:gd name="T41" fmla="*/ 1011 h 1861"/>
              <a:gd name="T42" fmla="*/ 636 w 646"/>
              <a:gd name="T43" fmla="*/ 1086 h 1861"/>
              <a:gd name="T44" fmla="*/ 623 w 646"/>
              <a:gd name="T45" fmla="*/ 1160 h 1861"/>
              <a:gd name="T46" fmla="*/ 607 w 646"/>
              <a:gd name="T47" fmla="*/ 1230 h 1861"/>
              <a:gd name="T48" fmla="*/ 585 w 646"/>
              <a:gd name="T49" fmla="*/ 1297 h 1861"/>
              <a:gd name="T50" fmla="*/ 561 w 646"/>
              <a:gd name="T51" fmla="*/ 1361 h 1861"/>
              <a:gd name="T52" fmla="*/ 533 w 646"/>
              <a:gd name="T53" fmla="*/ 1421 h 1861"/>
              <a:gd name="T54" fmla="*/ 500 w 646"/>
              <a:gd name="T55" fmla="*/ 1478 h 1861"/>
              <a:gd name="T56" fmla="*/ 466 w 646"/>
              <a:gd name="T57" fmla="*/ 1532 h 1861"/>
              <a:gd name="T58" fmla="*/ 428 w 646"/>
              <a:gd name="T59" fmla="*/ 1582 h 1861"/>
              <a:gd name="T60" fmla="*/ 388 w 646"/>
              <a:gd name="T61" fmla="*/ 1627 h 1861"/>
              <a:gd name="T62" fmla="*/ 345 w 646"/>
              <a:gd name="T63" fmla="*/ 1670 h 1861"/>
              <a:gd name="T64" fmla="*/ 301 w 646"/>
              <a:gd name="T65" fmla="*/ 1709 h 1861"/>
              <a:gd name="T66" fmla="*/ 254 w 646"/>
              <a:gd name="T67" fmla="*/ 1744 h 1861"/>
              <a:gd name="T68" fmla="*/ 205 w 646"/>
              <a:gd name="T69" fmla="*/ 1776 h 1861"/>
              <a:gd name="T70" fmla="*/ 156 w 646"/>
              <a:gd name="T71" fmla="*/ 1803 h 1861"/>
              <a:gd name="T72" fmla="*/ 104 w 646"/>
              <a:gd name="T73" fmla="*/ 1826 h 1861"/>
              <a:gd name="T74" fmla="*/ 53 w 646"/>
              <a:gd name="T75" fmla="*/ 1846 h 1861"/>
              <a:gd name="T76" fmla="*/ 0 w 646"/>
              <a:gd name="T77" fmla="*/ 1861 h 1861"/>
              <a:gd name="T78" fmla="*/ 0 w 646"/>
              <a:gd name="T79" fmla="*/ 0 h 18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646" h="1861">
                <a:moveTo>
                  <a:pt x="0" y="0"/>
                </a:moveTo>
                <a:lnTo>
                  <a:pt x="48" y="14"/>
                </a:lnTo>
                <a:lnTo>
                  <a:pt x="98" y="32"/>
                </a:lnTo>
                <a:lnTo>
                  <a:pt x="147" y="54"/>
                </a:lnTo>
                <a:lnTo>
                  <a:pt x="195" y="81"/>
                </a:lnTo>
                <a:lnTo>
                  <a:pt x="242" y="111"/>
                </a:lnTo>
                <a:lnTo>
                  <a:pt x="288" y="147"/>
                </a:lnTo>
                <a:lnTo>
                  <a:pt x="333" y="185"/>
                </a:lnTo>
                <a:lnTo>
                  <a:pt x="377" y="228"/>
                </a:lnTo>
                <a:lnTo>
                  <a:pt x="418" y="275"/>
                </a:lnTo>
                <a:lnTo>
                  <a:pt x="457" y="325"/>
                </a:lnTo>
                <a:lnTo>
                  <a:pt x="493" y="379"/>
                </a:lnTo>
                <a:lnTo>
                  <a:pt x="526" y="437"/>
                </a:lnTo>
                <a:lnTo>
                  <a:pt x="555" y="497"/>
                </a:lnTo>
                <a:lnTo>
                  <a:pt x="582" y="562"/>
                </a:lnTo>
                <a:lnTo>
                  <a:pt x="604" y="630"/>
                </a:lnTo>
                <a:lnTo>
                  <a:pt x="621" y="700"/>
                </a:lnTo>
                <a:lnTo>
                  <a:pt x="634" y="774"/>
                </a:lnTo>
                <a:lnTo>
                  <a:pt x="642" y="851"/>
                </a:lnTo>
                <a:lnTo>
                  <a:pt x="646" y="930"/>
                </a:lnTo>
                <a:lnTo>
                  <a:pt x="643" y="1011"/>
                </a:lnTo>
                <a:lnTo>
                  <a:pt x="636" y="1086"/>
                </a:lnTo>
                <a:lnTo>
                  <a:pt x="623" y="1160"/>
                </a:lnTo>
                <a:lnTo>
                  <a:pt x="607" y="1230"/>
                </a:lnTo>
                <a:lnTo>
                  <a:pt x="585" y="1297"/>
                </a:lnTo>
                <a:lnTo>
                  <a:pt x="561" y="1361"/>
                </a:lnTo>
                <a:lnTo>
                  <a:pt x="533" y="1421"/>
                </a:lnTo>
                <a:lnTo>
                  <a:pt x="500" y="1478"/>
                </a:lnTo>
                <a:lnTo>
                  <a:pt x="466" y="1532"/>
                </a:lnTo>
                <a:lnTo>
                  <a:pt x="428" y="1582"/>
                </a:lnTo>
                <a:lnTo>
                  <a:pt x="388" y="1627"/>
                </a:lnTo>
                <a:lnTo>
                  <a:pt x="345" y="1670"/>
                </a:lnTo>
                <a:lnTo>
                  <a:pt x="301" y="1709"/>
                </a:lnTo>
                <a:lnTo>
                  <a:pt x="254" y="1744"/>
                </a:lnTo>
                <a:lnTo>
                  <a:pt x="205" y="1776"/>
                </a:lnTo>
                <a:lnTo>
                  <a:pt x="156" y="1803"/>
                </a:lnTo>
                <a:lnTo>
                  <a:pt x="104" y="1826"/>
                </a:lnTo>
                <a:lnTo>
                  <a:pt x="53" y="1846"/>
                </a:lnTo>
                <a:lnTo>
                  <a:pt x="0" y="1861"/>
                </a:lnTo>
                <a:lnTo>
                  <a:pt x="0" y="0"/>
                </a:lnTo>
              </a:path>
            </a:pathLst>
          </a:custGeom>
          <a:gradFill rotWithShape="1">
            <a:gsLst>
              <a:gs pos="0">
                <a:srgbClr val="4516AE">
                  <a:gamma/>
                  <a:tint val="0"/>
                  <a:invGamma/>
                </a:srgbClr>
              </a:gs>
              <a:gs pos="100000">
                <a:srgbClr val="4516AE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13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3" name="Freeform 5"/>
          <p:cNvSpPr>
            <a:spLocks/>
          </p:cNvSpPr>
          <p:nvPr/>
        </p:nvSpPr>
        <p:spPr bwMode="gray">
          <a:xfrm rot="5721447">
            <a:off x="1640618" y="1210258"/>
            <a:ext cx="485698" cy="2967447"/>
          </a:xfrm>
          <a:custGeom>
            <a:avLst/>
            <a:gdLst>
              <a:gd name="T0" fmla="*/ 0 w 646"/>
              <a:gd name="T1" fmla="*/ 0 h 1861"/>
              <a:gd name="T2" fmla="*/ 48 w 646"/>
              <a:gd name="T3" fmla="*/ 14 h 1861"/>
              <a:gd name="T4" fmla="*/ 98 w 646"/>
              <a:gd name="T5" fmla="*/ 32 h 1861"/>
              <a:gd name="T6" fmla="*/ 147 w 646"/>
              <a:gd name="T7" fmla="*/ 54 h 1861"/>
              <a:gd name="T8" fmla="*/ 195 w 646"/>
              <a:gd name="T9" fmla="*/ 81 h 1861"/>
              <a:gd name="T10" fmla="*/ 242 w 646"/>
              <a:gd name="T11" fmla="*/ 111 h 1861"/>
              <a:gd name="T12" fmla="*/ 288 w 646"/>
              <a:gd name="T13" fmla="*/ 147 h 1861"/>
              <a:gd name="T14" fmla="*/ 333 w 646"/>
              <a:gd name="T15" fmla="*/ 185 h 1861"/>
              <a:gd name="T16" fmla="*/ 377 w 646"/>
              <a:gd name="T17" fmla="*/ 228 h 1861"/>
              <a:gd name="T18" fmla="*/ 418 w 646"/>
              <a:gd name="T19" fmla="*/ 275 h 1861"/>
              <a:gd name="T20" fmla="*/ 457 w 646"/>
              <a:gd name="T21" fmla="*/ 325 h 1861"/>
              <a:gd name="T22" fmla="*/ 493 w 646"/>
              <a:gd name="T23" fmla="*/ 379 h 1861"/>
              <a:gd name="T24" fmla="*/ 526 w 646"/>
              <a:gd name="T25" fmla="*/ 437 h 1861"/>
              <a:gd name="T26" fmla="*/ 555 w 646"/>
              <a:gd name="T27" fmla="*/ 497 h 1861"/>
              <a:gd name="T28" fmla="*/ 582 w 646"/>
              <a:gd name="T29" fmla="*/ 562 h 1861"/>
              <a:gd name="T30" fmla="*/ 604 w 646"/>
              <a:gd name="T31" fmla="*/ 630 h 1861"/>
              <a:gd name="T32" fmla="*/ 621 w 646"/>
              <a:gd name="T33" fmla="*/ 700 h 1861"/>
              <a:gd name="T34" fmla="*/ 634 w 646"/>
              <a:gd name="T35" fmla="*/ 774 h 1861"/>
              <a:gd name="T36" fmla="*/ 642 w 646"/>
              <a:gd name="T37" fmla="*/ 851 h 1861"/>
              <a:gd name="T38" fmla="*/ 646 w 646"/>
              <a:gd name="T39" fmla="*/ 930 h 1861"/>
              <a:gd name="T40" fmla="*/ 643 w 646"/>
              <a:gd name="T41" fmla="*/ 1011 h 1861"/>
              <a:gd name="T42" fmla="*/ 636 w 646"/>
              <a:gd name="T43" fmla="*/ 1086 h 1861"/>
              <a:gd name="T44" fmla="*/ 623 w 646"/>
              <a:gd name="T45" fmla="*/ 1160 h 1861"/>
              <a:gd name="T46" fmla="*/ 607 w 646"/>
              <a:gd name="T47" fmla="*/ 1230 h 1861"/>
              <a:gd name="T48" fmla="*/ 585 w 646"/>
              <a:gd name="T49" fmla="*/ 1297 h 1861"/>
              <a:gd name="T50" fmla="*/ 561 w 646"/>
              <a:gd name="T51" fmla="*/ 1361 h 1861"/>
              <a:gd name="T52" fmla="*/ 533 w 646"/>
              <a:gd name="T53" fmla="*/ 1421 h 1861"/>
              <a:gd name="T54" fmla="*/ 500 w 646"/>
              <a:gd name="T55" fmla="*/ 1478 h 1861"/>
              <a:gd name="T56" fmla="*/ 466 w 646"/>
              <a:gd name="T57" fmla="*/ 1532 h 1861"/>
              <a:gd name="T58" fmla="*/ 428 w 646"/>
              <a:gd name="T59" fmla="*/ 1582 h 1861"/>
              <a:gd name="T60" fmla="*/ 388 w 646"/>
              <a:gd name="T61" fmla="*/ 1627 h 1861"/>
              <a:gd name="T62" fmla="*/ 345 w 646"/>
              <a:gd name="T63" fmla="*/ 1670 h 1861"/>
              <a:gd name="T64" fmla="*/ 301 w 646"/>
              <a:gd name="T65" fmla="*/ 1709 h 1861"/>
              <a:gd name="T66" fmla="*/ 254 w 646"/>
              <a:gd name="T67" fmla="*/ 1744 h 1861"/>
              <a:gd name="T68" fmla="*/ 205 w 646"/>
              <a:gd name="T69" fmla="*/ 1776 h 1861"/>
              <a:gd name="T70" fmla="*/ 156 w 646"/>
              <a:gd name="T71" fmla="*/ 1803 h 1861"/>
              <a:gd name="T72" fmla="*/ 104 w 646"/>
              <a:gd name="T73" fmla="*/ 1826 h 1861"/>
              <a:gd name="T74" fmla="*/ 53 w 646"/>
              <a:gd name="T75" fmla="*/ 1846 h 1861"/>
              <a:gd name="T76" fmla="*/ 0 w 646"/>
              <a:gd name="T77" fmla="*/ 1861 h 1861"/>
              <a:gd name="T78" fmla="*/ 0 w 646"/>
              <a:gd name="T79" fmla="*/ 0 h 18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646" h="1861">
                <a:moveTo>
                  <a:pt x="0" y="0"/>
                </a:moveTo>
                <a:lnTo>
                  <a:pt x="48" y="14"/>
                </a:lnTo>
                <a:lnTo>
                  <a:pt x="98" y="32"/>
                </a:lnTo>
                <a:lnTo>
                  <a:pt x="147" y="54"/>
                </a:lnTo>
                <a:lnTo>
                  <a:pt x="195" y="81"/>
                </a:lnTo>
                <a:lnTo>
                  <a:pt x="242" y="111"/>
                </a:lnTo>
                <a:lnTo>
                  <a:pt x="288" y="147"/>
                </a:lnTo>
                <a:lnTo>
                  <a:pt x="333" y="185"/>
                </a:lnTo>
                <a:lnTo>
                  <a:pt x="377" y="228"/>
                </a:lnTo>
                <a:lnTo>
                  <a:pt x="418" y="275"/>
                </a:lnTo>
                <a:lnTo>
                  <a:pt x="457" y="325"/>
                </a:lnTo>
                <a:lnTo>
                  <a:pt x="493" y="379"/>
                </a:lnTo>
                <a:lnTo>
                  <a:pt x="526" y="437"/>
                </a:lnTo>
                <a:lnTo>
                  <a:pt x="555" y="497"/>
                </a:lnTo>
                <a:lnTo>
                  <a:pt x="582" y="562"/>
                </a:lnTo>
                <a:lnTo>
                  <a:pt x="604" y="630"/>
                </a:lnTo>
                <a:lnTo>
                  <a:pt x="621" y="700"/>
                </a:lnTo>
                <a:lnTo>
                  <a:pt x="634" y="774"/>
                </a:lnTo>
                <a:lnTo>
                  <a:pt x="642" y="851"/>
                </a:lnTo>
                <a:lnTo>
                  <a:pt x="646" y="930"/>
                </a:lnTo>
                <a:lnTo>
                  <a:pt x="643" y="1011"/>
                </a:lnTo>
                <a:lnTo>
                  <a:pt x="636" y="1086"/>
                </a:lnTo>
                <a:lnTo>
                  <a:pt x="623" y="1160"/>
                </a:lnTo>
                <a:lnTo>
                  <a:pt x="607" y="1230"/>
                </a:lnTo>
                <a:lnTo>
                  <a:pt x="585" y="1297"/>
                </a:lnTo>
                <a:lnTo>
                  <a:pt x="561" y="1361"/>
                </a:lnTo>
                <a:lnTo>
                  <a:pt x="533" y="1421"/>
                </a:lnTo>
                <a:lnTo>
                  <a:pt x="500" y="1478"/>
                </a:lnTo>
                <a:lnTo>
                  <a:pt x="466" y="1532"/>
                </a:lnTo>
                <a:lnTo>
                  <a:pt x="428" y="1582"/>
                </a:lnTo>
                <a:lnTo>
                  <a:pt x="388" y="1627"/>
                </a:lnTo>
                <a:lnTo>
                  <a:pt x="345" y="1670"/>
                </a:lnTo>
                <a:lnTo>
                  <a:pt x="301" y="1709"/>
                </a:lnTo>
                <a:lnTo>
                  <a:pt x="254" y="1744"/>
                </a:lnTo>
                <a:lnTo>
                  <a:pt x="205" y="1776"/>
                </a:lnTo>
                <a:lnTo>
                  <a:pt x="156" y="1803"/>
                </a:lnTo>
                <a:lnTo>
                  <a:pt x="104" y="1826"/>
                </a:lnTo>
                <a:lnTo>
                  <a:pt x="53" y="1846"/>
                </a:lnTo>
                <a:lnTo>
                  <a:pt x="0" y="1861"/>
                </a:lnTo>
                <a:lnTo>
                  <a:pt x="0" y="0"/>
                </a:lnTo>
              </a:path>
            </a:pathLst>
          </a:custGeom>
          <a:gradFill rotWithShape="1">
            <a:gsLst>
              <a:gs pos="0">
                <a:srgbClr val="004992">
                  <a:gamma/>
                  <a:tint val="0"/>
                  <a:invGamma/>
                </a:srgbClr>
              </a:gs>
              <a:gs pos="100000">
                <a:srgbClr val="00499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 sz="1013"/>
          </a:p>
        </p:txBody>
      </p:sp>
      <p:sp>
        <p:nvSpPr>
          <p:cNvPr id="26" name="Freeform 6"/>
          <p:cNvSpPr>
            <a:spLocks/>
          </p:cNvSpPr>
          <p:nvPr/>
        </p:nvSpPr>
        <p:spPr bwMode="gray">
          <a:xfrm rot="14896277">
            <a:off x="6326301" y="217170"/>
            <a:ext cx="649352" cy="2647781"/>
          </a:xfrm>
          <a:custGeom>
            <a:avLst/>
            <a:gdLst>
              <a:gd name="T0" fmla="*/ 0 w 646"/>
              <a:gd name="T1" fmla="*/ 0 h 1861"/>
              <a:gd name="T2" fmla="*/ 48 w 646"/>
              <a:gd name="T3" fmla="*/ 14 h 1861"/>
              <a:gd name="T4" fmla="*/ 98 w 646"/>
              <a:gd name="T5" fmla="*/ 32 h 1861"/>
              <a:gd name="T6" fmla="*/ 147 w 646"/>
              <a:gd name="T7" fmla="*/ 54 h 1861"/>
              <a:gd name="T8" fmla="*/ 195 w 646"/>
              <a:gd name="T9" fmla="*/ 81 h 1861"/>
              <a:gd name="T10" fmla="*/ 242 w 646"/>
              <a:gd name="T11" fmla="*/ 111 h 1861"/>
              <a:gd name="T12" fmla="*/ 288 w 646"/>
              <a:gd name="T13" fmla="*/ 147 h 1861"/>
              <a:gd name="T14" fmla="*/ 333 w 646"/>
              <a:gd name="T15" fmla="*/ 185 h 1861"/>
              <a:gd name="T16" fmla="*/ 377 w 646"/>
              <a:gd name="T17" fmla="*/ 228 h 1861"/>
              <a:gd name="T18" fmla="*/ 418 w 646"/>
              <a:gd name="T19" fmla="*/ 275 h 1861"/>
              <a:gd name="T20" fmla="*/ 457 w 646"/>
              <a:gd name="T21" fmla="*/ 325 h 1861"/>
              <a:gd name="T22" fmla="*/ 493 w 646"/>
              <a:gd name="T23" fmla="*/ 379 h 1861"/>
              <a:gd name="T24" fmla="*/ 526 w 646"/>
              <a:gd name="T25" fmla="*/ 437 h 1861"/>
              <a:gd name="T26" fmla="*/ 555 w 646"/>
              <a:gd name="T27" fmla="*/ 497 h 1861"/>
              <a:gd name="T28" fmla="*/ 582 w 646"/>
              <a:gd name="T29" fmla="*/ 562 h 1861"/>
              <a:gd name="T30" fmla="*/ 604 w 646"/>
              <a:gd name="T31" fmla="*/ 630 h 1861"/>
              <a:gd name="T32" fmla="*/ 621 w 646"/>
              <a:gd name="T33" fmla="*/ 700 h 1861"/>
              <a:gd name="T34" fmla="*/ 634 w 646"/>
              <a:gd name="T35" fmla="*/ 774 h 1861"/>
              <a:gd name="T36" fmla="*/ 642 w 646"/>
              <a:gd name="T37" fmla="*/ 851 h 1861"/>
              <a:gd name="T38" fmla="*/ 646 w 646"/>
              <a:gd name="T39" fmla="*/ 930 h 1861"/>
              <a:gd name="T40" fmla="*/ 643 w 646"/>
              <a:gd name="T41" fmla="*/ 1011 h 1861"/>
              <a:gd name="T42" fmla="*/ 636 w 646"/>
              <a:gd name="T43" fmla="*/ 1086 h 1861"/>
              <a:gd name="T44" fmla="*/ 623 w 646"/>
              <a:gd name="T45" fmla="*/ 1160 h 1861"/>
              <a:gd name="T46" fmla="*/ 607 w 646"/>
              <a:gd name="T47" fmla="*/ 1230 h 1861"/>
              <a:gd name="T48" fmla="*/ 585 w 646"/>
              <a:gd name="T49" fmla="*/ 1297 h 1861"/>
              <a:gd name="T50" fmla="*/ 561 w 646"/>
              <a:gd name="T51" fmla="*/ 1361 h 1861"/>
              <a:gd name="T52" fmla="*/ 533 w 646"/>
              <a:gd name="T53" fmla="*/ 1421 h 1861"/>
              <a:gd name="T54" fmla="*/ 500 w 646"/>
              <a:gd name="T55" fmla="*/ 1478 h 1861"/>
              <a:gd name="T56" fmla="*/ 466 w 646"/>
              <a:gd name="T57" fmla="*/ 1532 h 1861"/>
              <a:gd name="T58" fmla="*/ 428 w 646"/>
              <a:gd name="T59" fmla="*/ 1582 h 1861"/>
              <a:gd name="T60" fmla="*/ 388 w 646"/>
              <a:gd name="T61" fmla="*/ 1627 h 1861"/>
              <a:gd name="T62" fmla="*/ 345 w 646"/>
              <a:gd name="T63" fmla="*/ 1670 h 1861"/>
              <a:gd name="T64" fmla="*/ 301 w 646"/>
              <a:gd name="T65" fmla="*/ 1709 h 1861"/>
              <a:gd name="T66" fmla="*/ 254 w 646"/>
              <a:gd name="T67" fmla="*/ 1744 h 1861"/>
              <a:gd name="T68" fmla="*/ 205 w 646"/>
              <a:gd name="T69" fmla="*/ 1776 h 1861"/>
              <a:gd name="T70" fmla="*/ 156 w 646"/>
              <a:gd name="T71" fmla="*/ 1803 h 1861"/>
              <a:gd name="T72" fmla="*/ 104 w 646"/>
              <a:gd name="T73" fmla="*/ 1826 h 1861"/>
              <a:gd name="T74" fmla="*/ 53 w 646"/>
              <a:gd name="T75" fmla="*/ 1846 h 1861"/>
              <a:gd name="T76" fmla="*/ 0 w 646"/>
              <a:gd name="T77" fmla="*/ 1861 h 1861"/>
              <a:gd name="T78" fmla="*/ 0 w 646"/>
              <a:gd name="T79" fmla="*/ 0 h 18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646" h="1861">
                <a:moveTo>
                  <a:pt x="0" y="0"/>
                </a:moveTo>
                <a:lnTo>
                  <a:pt x="48" y="14"/>
                </a:lnTo>
                <a:lnTo>
                  <a:pt x="98" y="32"/>
                </a:lnTo>
                <a:lnTo>
                  <a:pt x="147" y="54"/>
                </a:lnTo>
                <a:lnTo>
                  <a:pt x="195" y="81"/>
                </a:lnTo>
                <a:lnTo>
                  <a:pt x="242" y="111"/>
                </a:lnTo>
                <a:lnTo>
                  <a:pt x="288" y="147"/>
                </a:lnTo>
                <a:lnTo>
                  <a:pt x="333" y="185"/>
                </a:lnTo>
                <a:lnTo>
                  <a:pt x="377" y="228"/>
                </a:lnTo>
                <a:lnTo>
                  <a:pt x="418" y="275"/>
                </a:lnTo>
                <a:lnTo>
                  <a:pt x="457" y="325"/>
                </a:lnTo>
                <a:lnTo>
                  <a:pt x="493" y="379"/>
                </a:lnTo>
                <a:lnTo>
                  <a:pt x="526" y="437"/>
                </a:lnTo>
                <a:lnTo>
                  <a:pt x="555" y="497"/>
                </a:lnTo>
                <a:lnTo>
                  <a:pt x="582" y="562"/>
                </a:lnTo>
                <a:lnTo>
                  <a:pt x="604" y="630"/>
                </a:lnTo>
                <a:lnTo>
                  <a:pt x="621" y="700"/>
                </a:lnTo>
                <a:lnTo>
                  <a:pt x="634" y="774"/>
                </a:lnTo>
                <a:lnTo>
                  <a:pt x="642" y="851"/>
                </a:lnTo>
                <a:lnTo>
                  <a:pt x="646" y="930"/>
                </a:lnTo>
                <a:lnTo>
                  <a:pt x="643" y="1011"/>
                </a:lnTo>
                <a:lnTo>
                  <a:pt x="636" y="1086"/>
                </a:lnTo>
                <a:lnTo>
                  <a:pt x="623" y="1160"/>
                </a:lnTo>
                <a:lnTo>
                  <a:pt x="607" y="1230"/>
                </a:lnTo>
                <a:lnTo>
                  <a:pt x="585" y="1297"/>
                </a:lnTo>
                <a:lnTo>
                  <a:pt x="561" y="1361"/>
                </a:lnTo>
                <a:lnTo>
                  <a:pt x="533" y="1421"/>
                </a:lnTo>
                <a:lnTo>
                  <a:pt x="500" y="1478"/>
                </a:lnTo>
                <a:lnTo>
                  <a:pt x="466" y="1532"/>
                </a:lnTo>
                <a:lnTo>
                  <a:pt x="428" y="1582"/>
                </a:lnTo>
                <a:lnTo>
                  <a:pt x="388" y="1627"/>
                </a:lnTo>
                <a:lnTo>
                  <a:pt x="345" y="1670"/>
                </a:lnTo>
                <a:lnTo>
                  <a:pt x="301" y="1709"/>
                </a:lnTo>
                <a:lnTo>
                  <a:pt x="254" y="1744"/>
                </a:lnTo>
                <a:lnTo>
                  <a:pt x="205" y="1776"/>
                </a:lnTo>
                <a:lnTo>
                  <a:pt x="156" y="1803"/>
                </a:lnTo>
                <a:lnTo>
                  <a:pt x="104" y="1826"/>
                </a:lnTo>
                <a:lnTo>
                  <a:pt x="53" y="1846"/>
                </a:lnTo>
                <a:lnTo>
                  <a:pt x="0" y="1861"/>
                </a:lnTo>
                <a:lnTo>
                  <a:pt x="0" y="0"/>
                </a:lnTo>
              </a:path>
            </a:pathLst>
          </a:custGeom>
          <a:gradFill rotWithShape="1">
            <a:gsLst>
              <a:gs pos="0">
                <a:srgbClr val="A43010">
                  <a:gamma/>
                  <a:tint val="0"/>
                  <a:invGamma/>
                </a:srgbClr>
              </a:gs>
              <a:gs pos="100000">
                <a:srgbClr val="A4301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13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14400" y="285750"/>
            <a:ext cx="7391400" cy="523220"/>
          </a:xfrm>
          <a:prstGeom prst="rect">
            <a:avLst/>
          </a:prstGeom>
          <a:solidFill>
            <a:schemeClr val="bg1"/>
          </a:solidFill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  <a:ea typeface="Arial Unicode MS" pitchFamily="34" charset="-128"/>
                <a:cs typeface="Arial Unicode MS" pitchFamily="34" charset="-128"/>
              </a:rPr>
              <a:t>ПОКАЗАТЕЛИ 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  <a:ea typeface="Arial Unicode MS" pitchFamily="34" charset="-128"/>
                <a:cs typeface="Arial Unicode MS" pitchFamily="34" charset="-128"/>
              </a:rPr>
              <a:t>ОАК</a:t>
            </a:r>
            <a:endParaRPr lang="ru-RU" sz="2800" dirty="0">
              <a:solidFill>
                <a:schemeClr val="accent1">
                  <a:lumMod val="75000"/>
                </a:schemeClr>
              </a:solidFill>
              <a:latin typeface="Arial Black" pitchFamily="34" charset="0"/>
            </a:endParaRPr>
          </a:p>
        </p:txBody>
      </p:sp>
      <p:grpSp>
        <p:nvGrpSpPr>
          <p:cNvPr id="8" name="Group 11"/>
          <p:cNvGrpSpPr>
            <a:grpSpLocks/>
          </p:cNvGrpSpPr>
          <p:nvPr/>
        </p:nvGrpSpPr>
        <p:grpSpPr bwMode="auto">
          <a:xfrm>
            <a:off x="3200400" y="1200150"/>
            <a:ext cx="2438400" cy="1752600"/>
            <a:chOff x="2016" y="1336"/>
            <a:chExt cx="1680" cy="2264"/>
          </a:xfrm>
        </p:grpSpPr>
        <p:sp>
          <p:nvSpPr>
            <p:cNvPr id="9" name="Oval 12"/>
            <p:cNvSpPr>
              <a:spLocks noChangeArrowheads="1"/>
            </p:cNvSpPr>
            <p:nvPr/>
          </p:nvSpPr>
          <p:spPr bwMode="gray">
            <a:xfrm>
              <a:off x="2016" y="1336"/>
              <a:ext cx="1680" cy="2264"/>
            </a:xfrm>
            <a:prstGeom prst="ellipse">
              <a:avLst/>
            </a:prstGeom>
            <a:gradFill rotWithShape="1">
              <a:gsLst>
                <a:gs pos="0">
                  <a:srgbClr val="F14343"/>
                </a:gs>
                <a:gs pos="100000">
                  <a:srgbClr val="F14343">
                    <a:gamma/>
                    <a:shade val="45490"/>
                    <a:invGamma/>
                  </a:srgbClr>
                </a:gs>
              </a:gsLst>
              <a:lin ang="54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ru-RU" sz="4000" b="1" dirty="0" smtClean="0"/>
                <a:t>   </a:t>
              </a:r>
              <a:r>
                <a:rPr lang="ru-RU" sz="4000" b="1" dirty="0" smtClean="0"/>
                <a:t>ОАК</a:t>
              </a:r>
              <a:endParaRPr lang="ru-RU" sz="4000" b="1" dirty="0"/>
            </a:p>
          </p:txBody>
        </p:sp>
        <p:sp>
          <p:nvSpPr>
            <p:cNvPr id="10" name="Freeform 13"/>
            <p:cNvSpPr>
              <a:spLocks/>
            </p:cNvSpPr>
            <p:nvPr/>
          </p:nvSpPr>
          <p:spPr bwMode="gray">
            <a:xfrm>
              <a:off x="2208" y="1744"/>
              <a:ext cx="1296" cy="419"/>
            </a:xfrm>
            <a:custGeom>
              <a:avLst/>
              <a:gdLst>
                <a:gd name="T0" fmla="*/ 1301 w 1321"/>
                <a:gd name="T1" fmla="*/ 401 h 712"/>
                <a:gd name="T2" fmla="*/ 1317 w 1321"/>
                <a:gd name="T3" fmla="*/ 442 h 712"/>
                <a:gd name="T4" fmla="*/ 1321 w 1321"/>
                <a:gd name="T5" fmla="*/ 481 h 712"/>
                <a:gd name="T6" fmla="*/ 1315 w 1321"/>
                <a:gd name="T7" fmla="*/ 516 h 712"/>
                <a:gd name="T8" fmla="*/ 1298 w 1321"/>
                <a:gd name="T9" fmla="*/ 550 h 712"/>
                <a:gd name="T10" fmla="*/ 1272 w 1321"/>
                <a:gd name="T11" fmla="*/ 579 h 712"/>
                <a:gd name="T12" fmla="*/ 1239 w 1321"/>
                <a:gd name="T13" fmla="*/ 604 h 712"/>
                <a:gd name="T14" fmla="*/ 1196 w 1321"/>
                <a:gd name="T15" fmla="*/ 628 h 712"/>
                <a:gd name="T16" fmla="*/ 1147 w 1321"/>
                <a:gd name="T17" fmla="*/ 649 h 712"/>
                <a:gd name="T18" fmla="*/ 1092 w 1321"/>
                <a:gd name="T19" fmla="*/ 667 h 712"/>
                <a:gd name="T20" fmla="*/ 1031 w 1321"/>
                <a:gd name="T21" fmla="*/ 683 h 712"/>
                <a:gd name="T22" fmla="*/ 967 w 1321"/>
                <a:gd name="T23" fmla="*/ 694 h 712"/>
                <a:gd name="T24" fmla="*/ 896 w 1321"/>
                <a:gd name="T25" fmla="*/ 704 h 712"/>
                <a:gd name="T26" fmla="*/ 824 w 1321"/>
                <a:gd name="T27" fmla="*/ 710 h 712"/>
                <a:gd name="T28" fmla="*/ 795 w 1321"/>
                <a:gd name="T29" fmla="*/ 712 h 712"/>
                <a:gd name="T30" fmla="*/ 476 w 1321"/>
                <a:gd name="T31" fmla="*/ 712 h 712"/>
                <a:gd name="T32" fmla="*/ 472 w 1321"/>
                <a:gd name="T33" fmla="*/ 712 h 712"/>
                <a:gd name="T34" fmla="*/ 409 w 1321"/>
                <a:gd name="T35" fmla="*/ 708 h 712"/>
                <a:gd name="T36" fmla="*/ 348 w 1321"/>
                <a:gd name="T37" fmla="*/ 704 h 712"/>
                <a:gd name="T38" fmla="*/ 290 w 1321"/>
                <a:gd name="T39" fmla="*/ 696 h 712"/>
                <a:gd name="T40" fmla="*/ 235 w 1321"/>
                <a:gd name="T41" fmla="*/ 689 h 712"/>
                <a:gd name="T42" fmla="*/ 186 w 1321"/>
                <a:gd name="T43" fmla="*/ 677 h 712"/>
                <a:gd name="T44" fmla="*/ 141 w 1321"/>
                <a:gd name="T45" fmla="*/ 663 h 712"/>
                <a:gd name="T46" fmla="*/ 102 w 1321"/>
                <a:gd name="T47" fmla="*/ 648 h 712"/>
                <a:gd name="T48" fmla="*/ 67 w 1321"/>
                <a:gd name="T49" fmla="*/ 630 h 712"/>
                <a:gd name="T50" fmla="*/ 39 w 1321"/>
                <a:gd name="T51" fmla="*/ 608 h 712"/>
                <a:gd name="T52" fmla="*/ 18 w 1321"/>
                <a:gd name="T53" fmla="*/ 583 h 712"/>
                <a:gd name="T54" fmla="*/ 6 w 1321"/>
                <a:gd name="T55" fmla="*/ 554 h 712"/>
                <a:gd name="T56" fmla="*/ 0 w 1321"/>
                <a:gd name="T57" fmla="*/ 524 h 712"/>
                <a:gd name="T58" fmla="*/ 0 w 1321"/>
                <a:gd name="T59" fmla="*/ 520 h 712"/>
                <a:gd name="T60" fmla="*/ 4 w 1321"/>
                <a:gd name="T61" fmla="*/ 487 h 712"/>
                <a:gd name="T62" fmla="*/ 16 w 1321"/>
                <a:gd name="T63" fmla="*/ 446 h 712"/>
                <a:gd name="T64" fmla="*/ 51 w 1321"/>
                <a:gd name="T65" fmla="*/ 370 h 712"/>
                <a:gd name="T66" fmla="*/ 94 w 1321"/>
                <a:gd name="T67" fmla="*/ 299 h 712"/>
                <a:gd name="T68" fmla="*/ 147 w 1321"/>
                <a:gd name="T69" fmla="*/ 235 h 712"/>
                <a:gd name="T70" fmla="*/ 204 w 1321"/>
                <a:gd name="T71" fmla="*/ 176 h 712"/>
                <a:gd name="T72" fmla="*/ 270 w 1321"/>
                <a:gd name="T73" fmla="*/ 125 h 712"/>
                <a:gd name="T74" fmla="*/ 341 w 1321"/>
                <a:gd name="T75" fmla="*/ 82 h 712"/>
                <a:gd name="T76" fmla="*/ 415 w 1321"/>
                <a:gd name="T77" fmla="*/ 47 h 712"/>
                <a:gd name="T78" fmla="*/ 497 w 1321"/>
                <a:gd name="T79" fmla="*/ 21 h 712"/>
                <a:gd name="T80" fmla="*/ 581 w 1321"/>
                <a:gd name="T81" fmla="*/ 6 h 712"/>
                <a:gd name="T82" fmla="*/ 667 w 1321"/>
                <a:gd name="T83" fmla="*/ 0 h 712"/>
                <a:gd name="T84" fmla="*/ 667 w 1321"/>
                <a:gd name="T85" fmla="*/ 0 h 712"/>
                <a:gd name="T86" fmla="*/ 759 w 1321"/>
                <a:gd name="T87" fmla="*/ 6 h 712"/>
                <a:gd name="T88" fmla="*/ 847 w 1321"/>
                <a:gd name="T89" fmla="*/ 23 h 712"/>
                <a:gd name="T90" fmla="*/ 932 w 1321"/>
                <a:gd name="T91" fmla="*/ 53 h 712"/>
                <a:gd name="T92" fmla="*/ 1010 w 1321"/>
                <a:gd name="T93" fmla="*/ 90 h 712"/>
                <a:gd name="T94" fmla="*/ 1082 w 1321"/>
                <a:gd name="T95" fmla="*/ 137 h 712"/>
                <a:gd name="T96" fmla="*/ 1149 w 1321"/>
                <a:gd name="T97" fmla="*/ 194 h 712"/>
                <a:gd name="T98" fmla="*/ 1208 w 1321"/>
                <a:gd name="T99" fmla="*/ 256 h 712"/>
                <a:gd name="T100" fmla="*/ 1258 w 1321"/>
                <a:gd name="T101" fmla="*/ 325 h 712"/>
                <a:gd name="T102" fmla="*/ 1301 w 1321"/>
                <a:gd name="T103" fmla="*/ 401 h 712"/>
                <a:gd name="T104" fmla="*/ 1301 w 1321"/>
                <a:gd name="T105" fmla="*/ 401 h 7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321" h="712">
                  <a:moveTo>
                    <a:pt x="1301" y="401"/>
                  </a:moveTo>
                  <a:lnTo>
                    <a:pt x="1317" y="442"/>
                  </a:lnTo>
                  <a:lnTo>
                    <a:pt x="1321" y="481"/>
                  </a:lnTo>
                  <a:lnTo>
                    <a:pt x="1315" y="516"/>
                  </a:lnTo>
                  <a:lnTo>
                    <a:pt x="1298" y="550"/>
                  </a:lnTo>
                  <a:lnTo>
                    <a:pt x="1272" y="579"/>
                  </a:lnTo>
                  <a:lnTo>
                    <a:pt x="1239" y="604"/>
                  </a:lnTo>
                  <a:lnTo>
                    <a:pt x="1196" y="628"/>
                  </a:lnTo>
                  <a:lnTo>
                    <a:pt x="1147" y="649"/>
                  </a:lnTo>
                  <a:lnTo>
                    <a:pt x="1092" y="667"/>
                  </a:lnTo>
                  <a:lnTo>
                    <a:pt x="1031" y="683"/>
                  </a:lnTo>
                  <a:lnTo>
                    <a:pt x="967" y="694"/>
                  </a:lnTo>
                  <a:lnTo>
                    <a:pt x="896" y="704"/>
                  </a:lnTo>
                  <a:lnTo>
                    <a:pt x="824" y="710"/>
                  </a:lnTo>
                  <a:lnTo>
                    <a:pt x="795" y="712"/>
                  </a:lnTo>
                  <a:lnTo>
                    <a:pt x="476" y="712"/>
                  </a:lnTo>
                  <a:lnTo>
                    <a:pt x="472" y="712"/>
                  </a:lnTo>
                  <a:lnTo>
                    <a:pt x="409" y="708"/>
                  </a:lnTo>
                  <a:lnTo>
                    <a:pt x="348" y="704"/>
                  </a:lnTo>
                  <a:lnTo>
                    <a:pt x="290" y="696"/>
                  </a:lnTo>
                  <a:lnTo>
                    <a:pt x="235" y="689"/>
                  </a:lnTo>
                  <a:lnTo>
                    <a:pt x="186" y="677"/>
                  </a:lnTo>
                  <a:lnTo>
                    <a:pt x="141" y="663"/>
                  </a:lnTo>
                  <a:lnTo>
                    <a:pt x="102" y="648"/>
                  </a:lnTo>
                  <a:lnTo>
                    <a:pt x="67" y="630"/>
                  </a:lnTo>
                  <a:lnTo>
                    <a:pt x="39" y="608"/>
                  </a:lnTo>
                  <a:lnTo>
                    <a:pt x="18" y="583"/>
                  </a:lnTo>
                  <a:lnTo>
                    <a:pt x="6" y="554"/>
                  </a:lnTo>
                  <a:lnTo>
                    <a:pt x="0" y="524"/>
                  </a:lnTo>
                  <a:lnTo>
                    <a:pt x="0" y="520"/>
                  </a:lnTo>
                  <a:lnTo>
                    <a:pt x="4" y="487"/>
                  </a:lnTo>
                  <a:lnTo>
                    <a:pt x="16" y="446"/>
                  </a:lnTo>
                  <a:lnTo>
                    <a:pt x="51" y="370"/>
                  </a:lnTo>
                  <a:lnTo>
                    <a:pt x="94" y="299"/>
                  </a:lnTo>
                  <a:lnTo>
                    <a:pt x="147" y="235"/>
                  </a:lnTo>
                  <a:lnTo>
                    <a:pt x="204" y="176"/>
                  </a:lnTo>
                  <a:lnTo>
                    <a:pt x="270" y="125"/>
                  </a:lnTo>
                  <a:lnTo>
                    <a:pt x="341" y="82"/>
                  </a:lnTo>
                  <a:lnTo>
                    <a:pt x="415" y="47"/>
                  </a:lnTo>
                  <a:lnTo>
                    <a:pt x="497" y="21"/>
                  </a:lnTo>
                  <a:lnTo>
                    <a:pt x="581" y="6"/>
                  </a:lnTo>
                  <a:lnTo>
                    <a:pt x="667" y="0"/>
                  </a:lnTo>
                  <a:lnTo>
                    <a:pt x="667" y="0"/>
                  </a:lnTo>
                  <a:lnTo>
                    <a:pt x="759" y="6"/>
                  </a:lnTo>
                  <a:lnTo>
                    <a:pt x="847" y="23"/>
                  </a:lnTo>
                  <a:lnTo>
                    <a:pt x="932" y="53"/>
                  </a:lnTo>
                  <a:lnTo>
                    <a:pt x="1010" y="90"/>
                  </a:lnTo>
                  <a:lnTo>
                    <a:pt x="1082" y="137"/>
                  </a:lnTo>
                  <a:lnTo>
                    <a:pt x="1149" y="194"/>
                  </a:lnTo>
                  <a:lnTo>
                    <a:pt x="1208" y="256"/>
                  </a:lnTo>
                  <a:lnTo>
                    <a:pt x="1258" y="325"/>
                  </a:lnTo>
                  <a:lnTo>
                    <a:pt x="1301" y="401"/>
                  </a:lnTo>
                  <a:lnTo>
                    <a:pt x="1301" y="401"/>
                  </a:lnTo>
                  <a:close/>
                </a:path>
              </a:pathLst>
            </a:custGeom>
            <a:gradFill rotWithShape="1">
              <a:gsLst>
                <a:gs pos="0">
                  <a:srgbClr val="F14343">
                    <a:gamma/>
                    <a:tint val="0"/>
                    <a:invGamma/>
                  </a:srgbClr>
                </a:gs>
                <a:gs pos="100000">
                  <a:srgbClr val="F14343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BBF6EE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sz="1013"/>
            </a:p>
          </p:txBody>
        </p:sp>
      </p:grpSp>
      <p:sp>
        <p:nvSpPr>
          <p:cNvPr id="30" name="Freeform 10"/>
          <p:cNvSpPr>
            <a:spLocks/>
          </p:cNvSpPr>
          <p:nvPr/>
        </p:nvSpPr>
        <p:spPr bwMode="gray">
          <a:xfrm rot="17047851">
            <a:off x="6922295" y="982471"/>
            <a:ext cx="665049" cy="2767155"/>
          </a:xfrm>
          <a:custGeom>
            <a:avLst/>
            <a:gdLst>
              <a:gd name="T0" fmla="*/ 0 w 646"/>
              <a:gd name="T1" fmla="*/ 0 h 1861"/>
              <a:gd name="T2" fmla="*/ 48 w 646"/>
              <a:gd name="T3" fmla="*/ 14 h 1861"/>
              <a:gd name="T4" fmla="*/ 98 w 646"/>
              <a:gd name="T5" fmla="*/ 32 h 1861"/>
              <a:gd name="T6" fmla="*/ 147 w 646"/>
              <a:gd name="T7" fmla="*/ 54 h 1861"/>
              <a:gd name="T8" fmla="*/ 195 w 646"/>
              <a:gd name="T9" fmla="*/ 81 h 1861"/>
              <a:gd name="T10" fmla="*/ 242 w 646"/>
              <a:gd name="T11" fmla="*/ 111 h 1861"/>
              <a:gd name="T12" fmla="*/ 288 w 646"/>
              <a:gd name="T13" fmla="*/ 147 h 1861"/>
              <a:gd name="T14" fmla="*/ 333 w 646"/>
              <a:gd name="T15" fmla="*/ 185 h 1861"/>
              <a:gd name="T16" fmla="*/ 377 w 646"/>
              <a:gd name="T17" fmla="*/ 228 h 1861"/>
              <a:gd name="T18" fmla="*/ 418 w 646"/>
              <a:gd name="T19" fmla="*/ 275 h 1861"/>
              <a:gd name="T20" fmla="*/ 457 w 646"/>
              <a:gd name="T21" fmla="*/ 325 h 1861"/>
              <a:gd name="T22" fmla="*/ 493 w 646"/>
              <a:gd name="T23" fmla="*/ 379 h 1861"/>
              <a:gd name="T24" fmla="*/ 526 w 646"/>
              <a:gd name="T25" fmla="*/ 437 h 1861"/>
              <a:gd name="T26" fmla="*/ 555 w 646"/>
              <a:gd name="T27" fmla="*/ 497 h 1861"/>
              <a:gd name="T28" fmla="*/ 582 w 646"/>
              <a:gd name="T29" fmla="*/ 562 h 1861"/>
              <a:gd name="T30" fmla="*/ 604 w 646"/>
              <a:gd name="T31" fmla="*/ 630 h 1861"/>
              <a:gd name="T32" fmla="*/ 621 w 646"/>
              <a:gd name="T33" fmla="*/ 700 h 1861"/>
              <a:gd name="T34" fmla="*/ 634 w 646"/>
              <a:gd name="T35" fmla="*/ 774 h 1861"/>
              <a:gd name="T36" fmla="*/ 642 w 646"/>
              <a:gd name="T37" fmla="*/ 851 h 1861"/>
              <a:gd name="T38" fmla="*/ 646 w 646"/>
              <a:gd name="T39" fmla="*/ 930 h 1861"/>
              <a:gd name="T40" fmla="*/ 643 w 646"/>
              <a:gd name="T41" fmla="*/ 1011 h 1861"/>
              <a:gd name="T42" fmla="*/ 636 w 646"/>
              <a:gd name="T43" fmla="*/ 1086 h 1861"/>
              <a:gd name="T44" fmla="*/ 623 w 646"/>
              <a:gd name="T45" fmla="*/ 1160 h 1861"/>
              <a:gd name="T46" fmla="*/ 607 w 646"/>
              <a:gd name="T47" fmla="*/ 1230 h 1861"/>
              <a:gd name="T48" fmla="*/ 585 w 646"/>
              <a:gd name="T49" fmla="*/ 1297 h 1861"/>
              <a:gd name="T50" fmla="*/ 561 w 646"/>
              <a:gd name="T51" fmla="*/ 1361 h 1861"/>
              <a:gd name="T52" fmla="*/ 533 w 646"/>
              <a:gd name="T53" fmla="*/ 1421 h 1861"/>
              <a:gd name="T54" fmla="*/ 500 w 646"/>
              <a:gd name="T55" fmla="*/ 1478 h 1861"/>
              <a:gd name="T56" fmla="*/ 466 w 646"/>
              <a:gd name="T57" fmla="*/ 1532 h 1861"/>
              <a:gd name="T58" fmla="*/ 428 w 646"/>
              <a:gd name="T59" fmla="*/ 1582 h 1861"/>
              <a:gd name="T60" fmla="*/ 388 w 646"/>
              <a:gd name="T61" fmla="*/ 1627 h 1861"/>
              <a:gd name="T62" fmla="*/ 345 w 646"/>
              <a:gd name="T63" fmla="*/ 1670 h 1861"/>
              <a:gd name="T64" fmla="*/ 301 w 646"/>
              <a:gd name="T65" fmla="*/ 1709 h 1861"/>
              <a:gd name="T66" fmla="*/ 254 w 646"/>
              <a:gd name="T67" fmla="*/ 1744 h 1861"/>
              <a:gd name="T68" fmla="*/ 205 w 646"/>
              <a:gd name="T69" fmla="*/ 1776 h 1861"/>
              <a:gd name="T70" fmla="*/ 156 w 646"/>
              <a:gd name="T71" fmla="*/ 1803 h 1861"/>
              <a:gd name="T72" fmla="*/ 104 w 646"/>
              <a:gd name="T73" fmla="*/ 1826 h 1861"/>
              <a:gd name="T74" fmla="*/ 53 w 646"/>
              <a:gd name="T75" fmla="*/ 1846 h 1861"/>
              <a:gd name="T76" fmla="*/ 0 w 646"/>
              <a:gd name="T77" fmla="*/ 1861 h 1861"/>
              <a:gd name="T78" fmla="*/ 0 w 646"/>
              <a:gd name="T79" fmla="*/ 0 h 18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646" h="1861">
                <a:moveTo>
                  <a:pt x="0" y="0"/>
                </a:moveTo>
                <a:lnTo>
                  <a:pt x="48" y="14"/>
                </a:lnTo>
                <a:lnTo>
                  <a:pt x="98" y="32"/>
                </a:lnTo>
                <a:lnTo>
                  <a:pt x="147" y="54"/>
                </a:lnTo>
                <a:lnTo>
                  <a:pt x="195" y="81"/>
                </a:lnTo>
                <a:lnTo>
                  <a:pt x="242" y="111"/>
                </a:lnTo>
                <a:lnTo>
                  <a:pt x="288" y="147"/>
                </a:lnTo>
                <a:lnTo>
                  <a:pt x="333" y="185"/>
                </a:lnTo>
                <a:lnTo>
                  <a:pt x="377" y="228"/>
                </a:lnTo>
                <a:lnTo>
                  <a:pt x="418" y="275"/>
                </a:lnTo>
                <a:lnTo>
                  <a:pt x="457" y="325"/>
                </a:lnTo>
                <a:lnTo>
                  <a:pt x="493" y="379"/>
                </a:lnTo>
                <a:lnTo>
                  <a:pt x="526" y="437"/>
                </a:lnTo>
                <a:lnTo>
                  <a:pt x="555" y="497"/>
                </a:lnTo>
                <a:lnTo>
                  <a:pt x="582" y="562"/>
                </a:lnTo>
                <a:lnTo>
                  <a:pt x="604" y="630"/>
                </a:lnTo>
                <a:lnTo>
                  <a:pt x="621" y="700"/>
                </a:lnTo>
                <a:lnTo>
                  <a:pt x="634" y="774"/>
                </a:lnTo>
                <a:lnTo>
                  <a:pt x="642" y="851"/>
                </a:lnTo>
                <a:lnTo>
                  <a:pt x="646" y="930"/>
                </a:lnTo>
                <a:lnTo>
                  <a:pt x="643" y="1011"/>
                </a:lnTo>
                <a:lnTo>
                  <a:pt x="636" y="1086"/>
                </a:lnTo>
                <a:lnTo>
                  <a:pt x="623" y="1160"/>
                </a:lnTo>
                <a:lnTo>
                  <a:pt x="607" y="1230"/>
                </a:lnTo>
                <a:lnTo>
                  <a:pt x="585" y="1297"/>
                </a:lnTo>
                <a:lnTo>
                  <a:pt x="561" y="1361"/>
                </a:lnTo>
                <a:lnTo>
                  <a:pt x="533" y="1421"/>
                </a:lnTo>
                <a:lnTo>
                  <a:pt x="500" y="1478"/>
                </a:lnTo>
                <a:lnTo>
                  <a:pt x="466" y="1532"/>
                </a:lnTo>
                <a:lnTo>
                  <a:pt x="428" y="1582"/>
                </a:lnTo>
                <a:lnTo>
                  <a:pt x="388" y="1627"/>
                </a:lnTo>
                <a:lnTo>
                  <a:pt x="345" y="1670"/>
                </a:lnTo>
                <a:lnTo>
                  <a:pt x="301" y="1709"/>
                </a:lnTo>
                <a:lnTo>
                  <a:pt x="254" y="1744"/>
                </a:lnTo>
                <a:lnTo>
                  <a:pt x="205" y="1776"/>
                </a:lnTo>
                <a:lnTo>
                  <a:pt x="156" y="1803"/>
                </a:lnTo>
                <a:lnTo>
                  <a:pt x="104" y="1826"/>
                </a:lnTo>
                <a:lnTo>
                  <a:pt x="53" y="1846"/>
                </a:lnTo>
                <a:lnTo>
                  <a:pt x="0" y="1861"/>
                </a:lnTo>
                <a:lnTo>
                  <a:pt x="0" y="0"/>
                </a:lnTo>
              </a:path>
            </a:pathLst>
          </a:custGeom>
          <a:gradFill rotWithShape="1">
            <a:gsLst>
              <a:gs pos="0">
                <a:srgbClr val="FFE6CD">
                  <a:gamma/>
                  <a:tint val="0"/>
                  <a:invGamma/>
                </a:srgbClr>
              </a:gs>
              <a:gs pos="100000">
                <a:srgbClr val="FFE6CD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 sz="1013" dirty="0"/>
          </a:p>
        </p:txBody>
      </p:sp>
      <p:sp>
        <p:nvSpPr>
          <p:cNvPr id="38" name="Freeform 9"/>
          <p:cNvSpPr>
            <a:spLocks/>
          </p:cNvSpPr>
          <p:nvPr/>
        </p:nvSpPr>
        <p:spPr bwMode="gray">
          <a:xfrm rot="7316077">
            <a:off x="1597978" y="578941"/>
            <a:ext cx="624260" cy="2741787"/>
          </a:xfrm>
          <a:custGeom>
            <a:avLst/>
            <a:gdLst>
              <a:gd name="T0" fmla="*/ 0 w 646"/>
              <a:gd name="T1" fmla="*/ 0 h 1861"/>
              <a:gd name="T2" fmla="*/ 48 w 646"/>
              <a:gd name="T3" fmla="*/ 14 h 1861"/>
              <a:gd name="T4" fmla="*/ 98 w 646"/>
              <a:gd name="T5" fmla="*/ 32 h 1861"/>
              <a:gd name="T6" fmla="*/ 147 w 646"/>
              <a:gd name="T7" fmla="*/ 54 h 1861"/>
              <a:gd name="T8" fmla="*/ 195 w 646"/>
              <a:gd name="T9" fmla="*/ 81 h 1861"/>
              <a:gd name="T10" fmla="*/ 242 w 646"/>
              <a:gd name="T11" fmla="*/ 111 h 1861"/>
              <a:gd name="T12" fmla="*/ 288 w 646"/>
              <a:gd name="T13" fmla="*/ 147 h 1861"/>
              <a:gd name="T14" fmla="*/ 333 w 646"/>
              <a:gd name="T15" fmla="*/ 185 h 1861"/>
              <a:gd name="T16" fmla="*/ 377 w 646"/>
              <a:gd name="T17" fmla="*/ 228 h 1861"/>
              <a:gd name="T18" fmla="*/ 418 w 646"/>
              <a:gd name="T19" fmla="*/ 275 h 1861"/>
              <a:gd name="T20" fmla="*/ 457 w 646"/>
              <a:gd name="T21" fmla="*/ 325 h 1861"/>
              <a:gd name="T22" fmla="*/ 493 w 646"/>
              <a:gd name="T23" fmla="*/ 379 h 1861"/>
              <a:gd name="T24" fmla="*/ 526 w 646"/>
              <a:gd name="T25" fmla="*/ 437 h 1861"/>
              <a:gd name="T26" fmla="*/ 555 w 646"/>
              <a:gd name="T27" fmla="*/ 497 h 1861"/>
              <a:gd name="T28" fmla="*/ 582 w 646"/>
              <a:gd name="T29" fmla="*/ 562 h 1861"/>
              <a:gd name="T30" fmla="*/ 604 w 646"/>
              <a:gd name="T31" fmla="*/ 630 h 1861"/>
              <a:gd name="T32" fmla="*/ 621 w 646"/>
              <a:gd name="T33" fmla="*/ 700 h 1861"/>
              <a:gd name="T34" fmla="*/ 634 w 646"/>
              <a:gd name="T35" fmla="*/ 774 h 1861"/>
              <a:gd name="T36" fmla="*/ 642 w 646"/>
              <a:gd name="T37" fmla="*/ 851 h 1861"/>
              <a:gd name="T38" fmla="*/ 646 w 646"/>
              <a:gd name="T39" fmla="*/ 930 h 1861"/>
              <a:gd name="T40" fmla="*/ 643 w 646"/>
              <a:gd name="T41" fmla="*/ 1011 h 1861"/>
              <a:gd name="T42" fmla="*/ 636 w 646"/>
              <a:gd name="T43" fmla="*/ 1086 h 1861"/>
              <a:gd name="T44" fmla="*/ 623 w 646"/>
              <a:gd name="T45" fmla="*/ 1160 h 1861"/>
              <a:gd name="T46" fmla="*/ 607 w 646"/>
              <a:gd name="T47" fmla="*/ 1230 h 1861"/>
              <a:gd name="T48" fmla="*/ 585 w 646"/>
              <a:gd name="T49" fmla="*/ 1297 h 1861"/>
              <a:gd name="T50" fmla="*/ 561 w 646"/>
              <a:gd name="T51" fmla="*/ 1361 h 1861"/>
              <a:gd name="T52" fmla="*/ 533 w 646"/>
              <a:gd name="T53" fmla="*/ 1421 h 1861"/>
              <a:gd name="T54" fmla="*/ 500 w 646"/>
              <a:gd name="T55" fmla="*/ 1478 h 1861"/>
              <a:gd name="T56" fmla="*/ 466 w 646"/>
              <a:gd name="T57" fmla="*/ 1532 h 1861"/>
              <a:gd name="T58" fmla="*/ 428 w 646"/>
              <a:gd name="T59" fmla="*/ 1582 h 1861"/>
              <a:gd name="T60" fmla="*/ 388 w 646"/>
              <a:gd name="T61" fmla="*/ 1627 h 1861"/>
              <a:gd name="T62" fmla="*/ 345 w 646"/>
              <a:gd name="T63" fmla="*/ 1670 h 1861"/>
              <a:gd name="T64" fmla="*/ 301 w 646"/>
              <a:gd name="T65" fmla="*/ 1709 h 1861"/>
              <a:gd name="T66" fmla="*/ 254 w 646"/>
              <a:gd name="T67" fmla="*/ 1744 h 1861"/>
              <a:gd name="T68" fmla="*/ 205 w 646"/>
              <a:gd name="T69" fmla="*/ 1776 h 1861"/>
              <a:gd name="T70" fmla="*/ 156 w 646"/>
              <a:gd name="T71" fmla="*/ 1803 h 1861"/>
              <a:gd name="T72" fmla="*/ 104 w 646"/>
              <a:gd name="T73" fmla="*/ 1826 h 1861"/>
              <a:gd name="T74" fmla="*/ 53 w 646"/>
              <a:gd name="T75" fmla="*/ 1846 h 1861"/>
              <a:gd name="T76" fmla="*/ 0 w 646"/>
              <a:gd name="T77" fmla="*/ 1861 h 1861"/>
              <a:gd name="T78" fmla="*/ 0 w 646"/>
              <a:gd name="T79" fmla="*/ 0 h 18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646" h="1861">
                <a:moveTo>
                  <a:pt x="0" y="0"/>
                </a:moveTo>
                <a:lnTo>
                  <a:pt x="48" y="14"/>
                </a:lnTo>
                <a:lnTo>
                  <a:pt x="98" y="32"/>
                </a:lnTo>
                <a:lnTo>
                  <a:pt x="147" y="54"/>
                </a:lnTo>
                <a:lnTo>
                  <a:pt x="195" y="81"/>
                </a:lnTo>
                <a:lnTo>
                  <a:pt x="242" y="111"/>
                </a:lnTo>
                <a:lnTo>
                  <a:pt x="288" y="147"/>
                </a:lnTo>
                <a:lnTo>
                  <a:pt x="333" y="185"/>
                </a:lnTo>
                <a:lnTo>
                  <a:pt x="377" y="228"/>
                </a:lnTo>
                <a:lnTo>
                  <a:pt x="418" y="275"/>
                </a:lnTo>
                <a:lnTo>
                  <a:pt x="457" y="325"/>
                </a:lnTo>
                <a:lnTo>
                  <a:pt x="493" y="379"/>
                </a:lnTo>
                <a:lnTo>
                  <a:pt x="526" y="437"/>
                </a:lnTo>
                <a:lnTo>
                  <a:pt x="555" y="497"/>
                </a:lnTo>
                <a:lnTo>
                  <a:pt x="582" y="562"/>
                </a:lnTo>
                <a:lnTo>
                  <a:pt x="604" y="630"/>
                </a:lnTo>
                <a:lnTo>
                  <a:pt x="621" y="700"/>
                </a:lnTo>
                <a:lnTo>
                  <a:pt x="634" y="774"/>
                </a:lnTo>
                <a:lnTo>
                  <a:pt x="642" y="851"/>
                </a:lnTo>
                <a:lnTo>
                  <a:pt x="646" y="930"/>
                </a:lnTo>
                <a:lnTo>
                  <a:pt x="643" y="1011"/>
                </a:lnTo>
                <a:lnTo>
                  <a:pt x="636" y="1086"/>
                </a:lnTo>
                <a:lnTo>
                  <a:pt x="623" y="1160"/>
                </a:lnTo>
                <a:lnTo>
                  <a:pt x="607" y="1230"/>
                </a:lnTo>
                <a:lnTo>
                  <a:pt x="585" y="1297"/>
                </a:lnTo>
                <a:lnTo>
                  <a:pt x="561" y="1361"/>
                </a:lnTo>
                <a:lnTo>
                  <a:pt x="533" y="1421"/>
                </a:lnTo>
                <a:lnTo>
                  <a:pt x="500" y="1478"/>
                </a:lnTo>
                <a:lnTo>
                  <a:pt x="466" y="1532"/>
                </a:lnTo>
                <a:lnTo>
                  <a:pt x="428" y="1582"/>
                </a:lnTo>
                <a:lnTo>
                  <a:pt x="388" y="1627"/>
                </a:lnTo>
                <a:lnTo>
                  <a:pt x="345" y="1670"/>
                </a:lnTo>
                <a:lnTo>
                  <a:pt x="301" y="1709"/>
                </a:lnTo>
                <a:lnTo>
                  <a:pt x="254" y="1744"/>
                </a:lnTo>
                <a:lnTo>
                  <a:pt x="205" y="1776"/>
                </a:lnTo>
                <a:lnTo>
                  <a:pt x="156" y="1803"/>
                </a:lnTo>
                <a:lnTo>
                  <a:pt x="104" y="1826"/>
                </a:lnTo>
                <a:lnTo>
                  <a:pt x="53" y="1846"/>
                </a:lnTo>
                <a:lnTo>
                  <a:pt x="0" y="1861"/>
                </a:lnTo>
                <a:lnTo>
                  <a:pt x="0" y="0"/>
                </a:lnTo>
              </a:path>
            </a:pathLst>
          </a:custGeom>
          <a:gradFill rotWithShape="1">
            <a:gsLst>
              <a:gs pos="0">
                <a:srgbClr val="A2EAE8">
                  <a:gamma/>
                  <a:tint val="0"/>
                  <a:invGamma/>
                </a:srgbClr>
              </a:gs>
              <a:gs pos="100000">
                <a:srgbClr val="A2EAE8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 sz="1013"/>
          </a:p>
        </p:txBody>
      </p:sp>
      <p:sp>
        <p:nvSpPr>
          <p:cNvPr id="51" name="Прямоугольник 50"/>
          <p:cNvSpPr/>
          <p:nvPr/>
        </p:nvSpPr>
        <p:spPr>
          <a:xfrm rot="10800000" flipV="1">
            <a:off x="2895600" y="3179250"/>
            <a:ext cx="2514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800" b="1" i="1" dirty="0" smtClean="0">
                <a:solidFill>
                  <a:schemeClr val="accent1">
                    <a:lumMod val="75000"/>
                  </a:schemeClr>
                </a:solidFill>
              </a:rPr>
              <a:t>СОЭ</a:t>
            </a: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755576" y="1949834"/>
            <a:ext cx="230425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800" b="1" i="1" dirty="0" smtClean="0">
                <a:solidFill>
                  <a:schemeClr val="accent1">
                    <a:lumMod val="75000"/>
                  </a:schemeClr>
                </a:solidFill>
              </a:rPr>
              <a:t>Форменные элементы</a:t>
            </a: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6324600" y="2387084"/>
            <a:ext cx="21358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</a:rPr>
              <a:t>Гемоглобин, ЦП</a:t>
            </a: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" name="Номер слайда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3440860"/>
            <a:ext cx="2483767" cy="1702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2615855"/>
              </p:ext>
            </p:extLst>
          </p:nvPr>
        </p:nvGraphicFramePr>
        <p:xfrm>
          <a:off x="3131840" y="656570"/>
          <a:ext cx="2354560" cy="4750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4560"/>
              </a:tblGrid>
              <a:tr h="475020">
                <a:tc>
                  <a:txBody>
                    <a:bodyPr/>
                    <a:lstStyle/>
                    <a:p>
                      <a:pPr algn="l"/>
                      <a:endParaRPr lang="ru-RU" sz="800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reflection blurRad="12700" stA="28000" endPos="45000" dist="1000" dir="5400000" sy="-100000" algn="bl" rotWithShape="0"/>
                        </a:effectLst>
                        <a:latin typeface="Arial Black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04800" y="133350"/>
            <a:ext cx="8839200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  <a:ea typeface="Arial Unicode MS" pitchFamily="34" charset="-128"/>
                <a:cs typeface="Arial Unicode MS" pitchFamily="34" charset="-128"/>
              </a:rPr>
              <a:t>ОСНОВНЫЕ СИНДРОМЫ </a:t>
            </a:r>
            <a:endParaRPr lang="ru-RU" sz="2800" b="1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16" name="Скругленная прямоугольная выноска 15"/>
          <p:cNvSpPr/>
          <p:nvPr/>
        </p:nvSpPr>
        <p:spPr>
          <a:xfrm>
            <a:off x="12954000" y="3562350"/>
            <a:ext cx="228600" cy="304800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ьная выноска 16"/>
          <p:cNvSpPr/>
          <p:nvPr/>
        </p:nvSpPr>
        <p:spPr>
          <a:xfrm>
            <a:off x="13106400" y="3867150"/>
            <a:ext cx="914400" cy="612648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ьная выноска 17"/>
          <p:cNvSpPr/>
          <p:nvPr/>
        </p:nvSpPr>
        <p:spPr>
          <a:xfrm>
            <a:off x="13258800" y="4019550"/>
            <a:ext cx="914400" cy="612648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ая прямоугольная выноска 23"/>
          <p:cNvSpPr/>
          <p:nvPr/>
        </p:nvSpPr>
        <p:spPr>
          <a:xfrm>
            <a:off x="6119664" y="785800"/>
            <a:ext cx="3024336" cy="1928826"/>
          </a:xfrm>
          <a:prstGeom prst="wedgeRoundRectCallou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 smtClean="0">
                <a:latin typeface="Arial Black" pitchFamily="34" charset="0"/>
                <a:cs typeface="Times New Roman" panose="02020603050405020304" pitchFamily="18" charset="0"/>
              </a:rPr>
              <a:t>АНЕМИЧЕСКИЙ</a:t>
            </a:r>
          </a:p>
          <a:p>
            <a:pPr marL="285750" indent="-285750" algn="ctr">
              <a:buFontTx/>
              <a:buChar char="-"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Кровопотери</a:t>
            </a:r>
          </a:p>
          <a:p>
            <a:pPr marL="285750" indent="-285750" algn="ctr">
              <a:buFontTx/>
              <a:buChar char="-"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 гемопоэза  (кровообразования) </a:t>
            </a:r>
          </a:p>
          <a:p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Скругленная прямоугольная выноска 20"/>
          <p:cNvSpPr/>
          <p:nvPr/>
        </p:nvSpPr>
        <p:spPr>
          <a:xfrm>
            <a:off x="3203848" y="785800"/>
            <a:ext cx="2808312" cy="1944216"/>
          </a:xfrm>
          <a:prstGeom prst="wedgeRoundRectCallou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Aft>
                <a:spcPts val="0"/>
              </a:spcAft>
            </a:pPr>
            <a:r>
              <a:rPr lang="ru-RU" sz="1600" b="1" dirty="0" smtClean="0">
                <a:solidFill>
                  <a:srgbClr val="FF0000"/>
                </a:solidFill>
                <a:latin typeface="Arial Black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ГЕМОРРАГИЧЕСКИЙ</a:t>
            </a:r>
          </a:p>
          <a:p>
            <a:pPr lvl="0" algn="ctr">
              <a:spcAft>
                <a:spcPts val="0"/>
              </a:spcAft>
            </a:pPr>
            <a:r>
              <a:rPr lang="ru-RU" sz="16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Т</a:t>
            </a:r>
            <a:r>
              <a:rPr lang="ru-RU" sz="16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ромбоцитопеническая пурпура;</a:t>
            </a:r>
          </a:p>
          <a:p>
            <a:pPr marL="285750" lvl="0" indent="-285750" algn="ctr">
              <a:spcAft>
                <a:spcPts val="0"/>
              </a:spcAft>
              <a:buFontTx/>
              <a:buChar char="-"/>
            </a:pPr>
            <a:r>
              <a:rPr lang="ru-RU" sz="16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Геморрагический васкулит;</a:t>
            </a:r>
          </a:p>
          <a:p>
            <a:pPr marL="285750" lvl="0" indent="-285750" algn="ctr">
              <a:spcAft>
                <a:spcPts val="0"/>
              </a:spcAft>
              <a:buFontTx/>
              <a:buChar char="-"/>
            </a:pPr>
            <a:r>
              <a:rPr lang="ru-RU" sz="16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Гемофилия </a:t>
            </a:r>
            <a:endParaRPr lang="ru-RU" sz="1600" b="1" dirty="0" smtClean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8" name="Таблица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8950536"/>
              </p:ext>
            </p:extLst>
          </p:nvPr>
        </p:nvGraphicFramePr>
        <p:xfrm>
          <a:off x="228600" y="3435846"/>
          <a:ext cx="2590800" cy="1036320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2590800"/>
              </a:tblGrid>
              <a:tr h="496855">
                <a:tc>
                  <a:txBody>
                    <a:bodyPr/>
                    <a:lstStyle/>
                    <a:p>
                      <a:endParaRPr lang="ru-RU" sz="2800" b="1" cap="all" spc="0" dirty="0" smtClean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solidFill>
                          <a:schemeClr val="accent3">
                            <a:lumMod val="50000"/>
                          </a:schemeClr>
                        </a:solidFill>
                        <a:effectLst>
                          <a:reflection blurRad="12700" stA="28000" endPos="45000" dist="1000" dir="5400000" sy="-100000" algn="bl" rotWithShape="0"/>
                        </a:effectLst>
                        <a:latin typeface="Arial Black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67241">
                <a:tc>
                  <a:txBody>
                    <a:bodyPr/>
                    <a:lstStyle/>
                    <a:p>
                      <a:endParaRPr lang="ru-RU" sz="2800" dirty="0">
                        <a:solidFill>
                          <a:srgbClr val="248459"/>
                        </a:solidFill>
                        <a:latin typeface="Arial Black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3" name="Скругленная прямоугольная выноска 22"/>
          <p:cNvSpPr/>
          <p:nvPr/>
        </p:nvSpPr>
        <p:spPr>
          <a:xfrm>
            <a:off x="179512" y="785800"/>
            <a:ext cx="2952328" cy="2073982"/>
          </a:xfrm>
          <a:prstGeom prst="wedgeRoundRectCallou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spcAft>
                <a:spcPts val="0"/>
              </a:spcAft>
            </a:pPr>
            <a:endParaRPr lang="ru-RU" sz="1600" b="1" dirty="0" smtClean="0">
              <a:solidFill>
                <a:srgbClr val="FF0000"/>
              </a:solidFill>
              <a:latin typeface="Arial Black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>
              <a:spcAft>
                <a:spcPts val="0"/>
              </a:spcAft>
            </a:pPr>
            <a:r>
              <a:rPr lang="ru-RU" sz="1600" b="1" dirty="0" smtClean="0">
                <a:solidFill>
                  <a:srgbClr val="FF0000"/>
                </a:solidFill>
                <a:latin typeface="Arial Black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ЛИМФО-ПРОЛИФЕРАТИВНЫЙ </a:t>
            </a:r>
            <a:r>
              <a:rPr lang="ru-RU" sz="1800" b="1" dirty="0" smtClean="0">
                <a:solidFill>
                  <a:srgbClr val="FF0000"/>
                </a:solidFill>
                <a:latin typeface="Arial Black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Лейкозы (острые, хронические);</a:t>
            </a:r>
          </a:p>
          <a:p>
            <a:pPr marL="285750" lvl="0" indent="-285750" algn="ctr">
              <a:spcAft>
                <a:spcPts val="0"/>
              </a:spcAft>
              <a:buFontTx/>
              <a:buChar char="-"/>
            </a:pPr>
            <a:r>
              <a:rPr lang="ru-RU" sz="16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Гематосаркомы (ЛГМ, лимфосаркома);</a:t>
            </a:r>
          </a:p>
          <a:p>
            <a:pPr marL="285750" lvl="0" indent="-285750" algn="ctr">
              <a:spcAft>
                <a:spcPts val="0"/>
              </a:spcAft>
              <a:buFontTx/>
              <a:buChar char="-"/>
            </a:pPr>
            <a:r>
              <a:rPr lang="ru-RU" sz="16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Миеломная болезнь</a:t>
            </a:r>
          </a:p>
          <a:p>
            <a:pPr marL="285750" lvl="0" indent="-285750" algn="ctr">
              <a:spcAft>
                <a:spcPts val="0"/>
              </a:spcAft>
              <a:buFontTx/>
              <a:buChar char="-"/>
            </a:pPr>
            <a:endParaRPr lang="ru-RU" sz="1600" b="1" dirty="0" smtClean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0"/>
              </a:spcAft>
            </a:pPr>
            <a:r>
              <a:rPr lang="ru-RU" sz="1800" b="1" dirty="0" smtClean="0">
                <a:solidFill>
                  <a:schemeClr val="bg1"/>
                </a:solidFill>
                <a:latin typeface="Arial Black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16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Номер слайда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26" name="Прямоугольник 25"/>
          <p:cNvSpPr/>
          <p:nvPr/>
        </p:nvSpPr>
        <p:spPr>
          <a:xfrm>
            <a:off x="5940152" y="627535"/>
            <a:ext cx="29523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 </a:t>
            </a:r>
            <a:endParaRPr lang="ru-RU" sz="1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reflection blurRad="12700" stA="28000" endPos="45000" dist="1000" dir="5400000" sy="-100000" algn="bl" rotWithShape="0"/>
              </a:effectLst>
              <a:latin typeface="Arial Black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784" y="3147814"/>
            <a:ext cx="4752528" cy="1995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867150"/>
            <a:ext cx="2340149" cy="127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432289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" y="895350"/>
            <a:ext cx="8763000" cy="2137174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sz="2400" i="1" dirty="0" smtClean="0">
                <a:solidFill>
                  <a:srgbClr val="FF0000"/>
                </a:solidFill>
                <a:latin typeface="Arial Black" pitchFamily="34" charset="0"/>
              </a:rPr>
              <a:t>НЕВОЗМОЖНО ИЗМЕНИТЬ И ДОВЕСТИ ДО СОВЕРШЕНСТВА ДЕЙСТВИЯ, КОТОРЫЕ НЕЛЬЗЯ ЧЕТКО ОПИСАТЬ И ПРОАНАЛИЗИРОВАТЬ</a:t>
            </a:r>
            <a:endParaRPr lang="ru-RU" sz="2400" i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075" y="1200150"/>
            <a:ext cx="8229600" cy="339447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2300" b="1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300" b="1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300" b="1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12291" name="Picture 3" descr="E:\фигуры\4-1024x56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06872"/>
            <a:ext cx="3429000" cy="1905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E:\фигуры\1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50598"/>
            <a:ext cx="1668118" cy="1049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3" name="Picture 5" descr="E:\фигуры\DQLNNYMKSM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3184509"/>
            <a:ext cx="2590800" cy="1726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588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25" name="Object 1"/>
          <p:cNvGraphicFramePr>
            <a:graphicFrameLocks noChangeAspect="1"/>
          </p:cNvGraphicFramePr>
          <p:nvPr/>
        </p:nvGraphicFramePr>
        <p:xfrm>
          <a:off x="0" y="0"/>
          <a:ext cx="9144000" cy="51746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Слайд" r:id="rId3" imgW="4570551" imgH="2570846" progId="PowerPoint.Slide.12">
                  <p:embed/>
                </p:oleObj>
              </mc:Choice>
              <mc:Fallback>
                <p:oleObj name="Слайд" r:id="rId3" imgW="4570551" imgH="2570846" progId="PowerPoint.Slide.12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517463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44208" y="1779186"/>
            <a:ext cx="216024" cy="360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23728" y="1645734"/>
            <a:ext cx="216024" cy="421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Прямоугольник 1"/>
          <p:cNvSpPr/>
          <p:nvPr/>
        </p:nvSpPr>
        <p:spPr>
          <a:xfrm>
            <a:off x="381000" y="133350"/>
            <a:ext cx="8610600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  <a:cs typeface="Times New Roman" pitchFamily="18" charset="0"/>
              </a:rPr>
              <a:t>СИСТЕМА КРОВИ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Arial Black" pitchFamily="34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66542" y="3700655"/>
            <a:ext cx="1035495" cy="1410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6390912"/>
              </p:ext>
            </p:extLst>
          </p:nvPr>
        </p:nvGraphicFramePr>
        <p:xfrm>
          <a:off x="414867" y="1047751"/>
          <a:ext cx="3505200" cy="609599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3505200"/>
              </a:tblGrid>
              <a:tr h="609599">
                <a:tc>
                  <a:txBody>
                    <a:bodyPr/>
                    <a:lstStyle/>
                    <a:p>
                      <a:pPr algn="ctr"/>
                      <a:r>
                        <a:rPr lang="ru-RU" sz="1400" b="1" baseline="0" dirty="0" smtClean="0">
                          <a:solidFill>
                            <a:schemeClr val="bg1"/>
                          </a:solidFill>
                          <a:latin typeface="Arial Black" pitchFamily="34" charset="0"/>
                        </a:rPr>
                        <a:t>совокупность органов кроветворения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Arial Black" pitchFamily="34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6093445"/>
              </p:ext>
            </p:extLst>
          </p:nvPr>
        </p:nvGraphicFramePr>
        <p:xfrm>
          <a:off x="4495800" y="1047750"/>
          <a:ext cx="3886200" cy="82296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3886200"/>
              </a:tblGrid>
              <a:tr h="731521">
                <a:tc>
                  <a:txBody>
                    <a:bodyPr/>
                    <a:lstStyle/>
                    <a:p>
                      <a:pPr marL="0" marR="0" indent="0" algn="ctr" defTabSz="8534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/>
                        <a:t> </a:t>
                      </a:r>
                      <a:r>
                        <a:rPr lang="ru-RU" sz="2000" b="1" dirty="0" smtClean="0"/>
                        <a:t>форменные элементы периферической крови</a:t>
                      </a:r>
                      <a:endParaRPr lang="ru-RU" sz="1400" b="1" dirty="0" smtClean="0">
                        <a:latin typeface="Arial Black" pitchFamily="34" charset="0"/>
                      </a:endParaRPr>
                    </a:p>
                    <a:p>
                      <a:pPr algn="ctr"/>
                      <a:endParaRPr lang="ru-RU" sz="800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9971814"/>
              </p:ext>
            </p:extLst>
          </p:nvPr>
        </p:nvGraphicFramePr>
        <p:xfrm>
          <a:off x="491064" y="2128262"/>
          <a:ext cx="3581400" cy="72008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3581400"/>
              </a:tblGrid>
              <a:tr h="720080">
                <a:tc>
                  <a:txBody>
                    <a:bodyPr/>
                    <a:lstStyle/>
                    <a:p>
                      <a:pPr marL="0" marR="0" indent="0" algn="ctr" defTabSz="8534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atin typeface="+mn-lt"/>
                        </a:rPr>
                        <a:t> </a:t>
                      </a:r>
                      <a:r>
                        <a:rPr lang="ru-RU" sz="1400" b="1" dirty="0" smtClean="0">
                          <a:latin typeface="Arial Black" pitchFamily="34" charset="0"/>
                        </a:rPr>
                        <a:t> </a:t>
                      </a:r>
                      <a:r>
                        <a:rPr lang="ru-RU" sz="1400" b="1" dirty="0" smtClean="0">
                          <a:latin typeface="Arial Black" pitchFamily="34" charset="0"/>
                        </a:rPr>
                        <a:t>органы кроверазрушения </a:t>
                      </a:r>
                      <a:endParaRPr lang="ru-RU" sz="1400" b="1" dirty="0" smtClean="0">
                        <a:latin typeface="Arial Black" pitchFamily="34" charset="0"/>
                      </a:endParaRPr>
                    </a:p>
                    <a:p>
                      <a:pPr algn="ctr"/>
                      <a:endParaRPr lang="ru-RU" sz="800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1874232"/>
              </p:ext>
            </p:extLst>
          </p:nvPr>
        </p:nvGraphicFramePr>
        <p:xfrm>
          <a:off x="4572000" y="2211710"/>
          <a:ext cx="3810000" cy="576063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3810000"/>
              </a:tblGrid>
              <a:tr h="576063">
                <a:tc>
                  <a:txBody>
                    <a:bodyPr/>
                    <a:lstStyle/>
                    <a:p>
                      <a:pPr marL="0" marR="0" indent="0" algn="ctr" defTabSz="8534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Arial Black" pitchFamily="34" charset="0"/>
                        </a:rPr>
                        <a:t>регуляторный аппарат</a:t>
                      </a:r>
                      <a:endParaRPr lang="ru-RU" sz="1400" b="1" dirty="0" smtClean="0">
                        <a:latin typeface="Arial Black" pitchFamily="34" charset="0"/>
                      </a:endParaRPr>
                    </a:p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081197" y="596353"/>
            <a:ext cx="258555" cy="388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44207" y="627534"/>
            <a:ext cx="216025" cy="34192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9" name="Прямоугольник 8"/>
          <p:cNvSpPr/>
          <p:nvPr/>
        </p:nvSpPr>
        <p:spPr>
          <a:xfrm rot="10800000" flipV="1">
            <a:off x="2081196" y="2980217"/>
            <a:ext cx="5875176" cy="203132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Arial Black" pitchFamily="34" charset="0"/>
                <a:ea typeface="Calibri" panose="020F0502020204030204" pitchFamily="34" charset="0"/>
              </a:rPr>
              <a:t>Основными функциями крови являются транспортная, защитная и </a:t>
            </a:r>
            <a:r>
              <a:rPr lang="ru-RU" sz="2400" b="1" dirty="0" smtClean="0">
                <a:solidFill>
                  <a:srgbClr val="FF0000"/>
                </a:solidFill>
                <a:latin typeface="Arial Black" pitchFamily="34" charset="0"/>
                <a:ea typeface="Calibri" panose="020F0502020204030204" pitchFamily="34" charset="0"/>
              </a:rPr>
              <a:t>регуляторная</a:t>
            </a:r>
            <a:endParaRPr lang="ru-RU" sz="2400" b="1" dirty="0" smtClean="0">
              <a:solidFill>
                <a:srgbClr val="FF0000"/>
              </a:solidFill>
              <a:latin typeface="Arial Black" pitchFamily="34" charset="0"/>
              <a:ea typeface="Calibri" panose="020F0502020204030204" pitchFamily="34" charset="0"/>
            </a:endParaRPr>
          </a:p>
          <a:p>
            <a:pPr algn="ctr"/>
            <a:endParaRPr lang="ru-RU" sz="1800" b="1" dirty="0" smtClean="0">
              <a:solidFill>
                <a:srgbClr val="FF0000"/>
              </a:solidFill>
              <a:latin typeface="Arial Black" pitchFamily="34" charset="0"/>
              <a:ea typeface="Calibri" panose="020F0502020204030204" pitchFamily="34" charset="0"/>
            </a:endParaRPr>
          </a:p>
          <a:p>
            <a:pPr algn="ctr"/>
            <a:r>
              <a:rPr lang="ru-RU" sz="1800" b="1" dirty="0">
                <a:solidFill>
                  <a:schemeClr val="accent5">
                    <a:lumMod val="50000"/>
                  </a:schemeClr>
                </a:solidFill>
                <a:latin typeface="Arial Black" pitchFamily="34" charset="0"/>
                <a:ea typeface="Calibri" panose="020F0502020204030204" pitchFamily="34" charset="0"/>
              </a:rPr>
              <a:t/>
            </a:r>
            <a:br>
              <a:rPr lang="ru-RU" sz="1800" b="1" dirty="0">
                <a:solidFill>
                  <a:schemeClr val="accent5">
                    <a:lumMod val="50000"/>
                  </a:schemeClr>
                </a:solidFill>
                <a:latin typeface="Arial Black" pitchFamily="34" charset="0"/>
                <a:ea typeface="Calibri" panose="020F0502020204030204" pitchFamily="34" charset="0"/>
              </a:rPr>
            </a:br>
            <a:r>
              <a:rPr lang="ru-RU" sz="1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                                           </a:t>
            </a:r>
            <a:endParaRPr lang="ru-RU" sz="1800" b="1" dirty="0">
              <a:solidFill>
                <a:srgbClr val="C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4083918"/>
            <a:ext cx="1821819" cy="1059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3729" y="3075806"/>
            <a:ext cx="360040" cy="432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2669274" y="-134036"/>
            <a:ext cx="264857" cy="1211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5832140" y="-128550"/>
            <a:ext cx="144016" cy="1224136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/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2741897" y="-122448"/>
            <a:ext cx="144018" cy="1211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2" descr="C:\Users\Sesorovda\Desktop\Рисунок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0"/>
            <a:ext cx="1547664" cy="1131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28185" y="555526"/>
            <a:ext cx="144015" cy="288032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67744" y="555526"/>
            <a:ext cx="144016" cy="288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300192" y="1347615"/>
            <a:ext cx="144016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267744" y="1491630"/>
            <a:ext cx="144016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Прямоугольник 1"/>
          <p:cNvSpPr/>
          <p:nvPr/>
        </p:nvSpPr>
        <p:spPr>
          <a:xfrm>
            <a:off x="3203848" y="133350"/>
            <a:ext cx="2448272" cy="46166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  <a:cs typeface="Times New Roman" pitchFamily="18" charset="0"/>
              </a:rPr>
              <a:t>АНЕМИИ</a:t>
            </a:r>
            <a:endParaRPr lang="ru-RU" sz="2400" b="1" dirty="0">
              <a:solidFill>
                <a:srgbClr val="FF0000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Arial Black" pitchFamily="34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8815216"/>
              </p:ext>
            </p:extLst>
          </p:nvPr>
        </p:nvGraphicFramePr>
        <p:xfrm>
          <a:off x="467544" y="843558"/>
          <a:ext cx="3528392" cy="648072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3528392"/>
              </a:tblGrid>
              <a:tr h="648072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bg1"/>
                          </a:solidFill>
                          <a:latin typeface="Arial Black" pitchFamily="34" charset="0"/>
                        </a:rPr>
                        <a:t>ГЕМОЛИТИЧЕСКИЕ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Arial Black" pitchFamily="34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0874159"/>
              </p:ext>
            </p:extLst>
          </p:nvPr>
        </p:nvGraphicFramePr>
        <p:xfrm>
          <a:off x="4499992" y="843558"/>
          <a:ext cx="3886200" cy="576064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3886200"/>
              </a:tblGrid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ЖЕЛЕЗОДЕФИЦИТНЫЕ</a:t>
                      </a:r>
                      <a:endParaRPr lang="ru-RU" sz="2000" b="1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1875195"/>
              </p:ext>
            </p:extLst>
          </p:nvPr>
        </p:nvGraphicFramePr>
        <p:xfrm>
          <a:off x="467544" y="1779662"/>
          <a:ext cx="3528392" cy="576064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3528392"/>
              </a:tblGrid>
              <a:tr h="576064">
                <a:tc>
                  <a:txBody>
                    <a:bodyPr/>
                    <a:lstStyle/>
                    <a:p>
                      <a:pPr marL="0" marR="0" indent="0" algn="ctr" defTabSz="8534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baseline="0" dirty="0" smtClean="0">
                          <a:latin typeface="Arial Black" pitchFamily="34" charset="0"/>
                        </a:rPr>
                        <a:t>ПОСТГЕМОРРАГИЧЕСКИЕ</a:t>
                      </a:r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7011235"/>
              </p:ext>
            </p:extLst>
          </p:nvPr>
        </p:nvGraphicFramePr>
        <p:xfrm>
          <a:off x="4572000" y="1776606"/>
          <a:ext cx="3816424" cy="82296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3816424"/>
              </a:tblGrid>
              <a:tr h="576064">
                <a:tc>
                  <a:txBody>
                    <a:bodyPr/>
                    <a:lstStyle/>
                    <a:p>
                      <a:pPr marL="0" marR="0" indent="0" algn="ctr" defTabSz="8534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atin typeface="Arial Black" pitchFamily="34" charset="0"/>
                        </a:rPr>
                        <a:t>В12 -, фолиеводефицитные  </a:t>
                      </a:r>
                      <a:endParaRPr lang="ru-RU" sz="2000" b="1" dirty="0" smtClean="0">
                        <a:latin typeface="Arial Black" pitchFamily="34" charset="0"/>
                      </a:endParaRPr>
                    </a:p>
                    <a:p>
                      <a:endParaRPr lang="ru-RU" sz="800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 rot="10800000" flipV="1">
            <a:off x="323528" y="3435846"/>
            <a:ext cx="8153403" cy="92333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endParaRPr lang="ru-RU" sz="1800" b="1" dirty="0" smtClean="0">
              <a:solidFill>
                <a:srgbClr val="FF0000"/>
              </a:solidFill>
              <a:latin typeface="Arial Black" pitchFamily="34" charset="0"/>
              <a:ea typeface="Calibri" panose="020F0502020204030204" pitchFamily="34" charset="0"/>
            </a:endParaRPr>
          </a:p>
          <a:p>
            <a:pPr algn="ctr"/>
            <a:r>
              <a:rPr lang="ru-RU" sz="1800" b="1" dirty="0">
                <a:solidFill>
                  <a:schemeClr val="accent5">
                    <a:lumMod val="50000"/>
                  </a:schemeClr>
                </a:solidFill>
                <a:latin typeface="Arial Black" pitchFamily="34" charset="0"/>
                <a:ea typeface="Calibri" panose="020F0502020204030204" pitchFamily="34" charset="0"/>
              </a:rPr>
              <a:t/>
            </a:r>
            <a:br>
              <a:rPr lang="ru-RU" sz="1800" b="1" dirty="0">
                <a:solidFill>
                  <a:schemeClr val="accent5">
                    <a:lumMod val="50000"/>
                  </a:schemeClr>
                </a:solidFill>
                <a:latin typeface="Arial Black" pitchFamily="34" charset="0"/>
                <a:ea typeface="Calibri" panose="020F0502020204030204" pitchFamily="34" charset="0"/>
              </a:rPr>
            </a:br>
            <a:r>
              <a:rPr lang="ru-RU" sz="1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                                           </a:t>
            </a:r>
            <a:endParaRPr lang="ru-RU" sz="1800" b="1" dirty="0">
              <a:solidFill>
                <a:srgbClr val="C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17" name="Picture 3" descr="C:\Users\BochkarevaEM\Desktop\Для Кати\Анимашки\652.gif"/>
          <p:cNvPicPr>
            <a:picLocks noChangeAspect="1" noChangeArrowheads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4250040"/>
            <a:ext cx="695912" cy="893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4" name="Таблица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0855012"/>
              </p:ext>
            </p:extLst>
          </p:nvPr>
        </p:nvGraphicFramePr>
        <p:xfrm>
          <a:off x="3267797" y="2564056"/>
          <a:ext cx="2384323" cy="87179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2384323"/>
              </a:tblGrid>
              <a:tr h="87179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FF0000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 Black" pitchFamily="34" charset="0"/>
                        </a:rPr>
                        <a:t>ГЕМО-БЛАСТОЗЫ</a:t>
                      </a:r>
                      <a:endParaRPr lang="ru-RU" sz="2400" dirty="0">
                        <a:solidFill>
                          <a:srgbClr val="FF0000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Arial Black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5" name="Таблица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4341386"/>
              </p:ext>
            </p:extLst>
          </p:nvPr>
        </p:nvGraphicFramePr>
        <p:xfrm>
          <a:off x="611560" y="3507854"/>
          <a:ext cx="3456384" cy="648072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3456384"/>
              </a:tblGrid>
              <a:tr h="648072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 Black" pitchFamily="34" charset="0"/>
                        </a:rPr>
                        <a:t>ЛЕЙКОЗЫ</a:t>
                      </a:r>
                      <a:endParaRPr lang="ru-RU" sz="2000" dirty="0">
                        <a:latin typeface="Arial Black" pitchFamily="34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8" name="Таблица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9133476"/>
              </p:ext>
            </p:extLst>
          </p:nvPr>
        </p:nvGraphicFramePr>
        <p:xfrm>
          <a:off x="4716016" y="3476982"/>
          <a:ext cx="3672408" cy="792088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3672408"/>
              </a:tblGrid>
              <a:tr h="792088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 Black" pitchFamily="34" charset="0"/>
                        </a:rPr>
                        <a:t>ЛИМФОМЫ</a:t>
                      </a:r>
                      <a:endParaRPr lang="ru-RU" sz="2000" dirty="0">
                        <a:latin typeface="Arial Black" pitchFamily="34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3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2200" y="3003798"/>
            <a:ext cx="432048" cy="432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4" name="Прямоугольник 33"/>
          <p:cNvSpPr/>
          <p:nvPr/>
        </p:nvSpPr>
        <p:spPr>
          <a:xfrm>
            <a:off x="3267797" y="2387084"/>
            <a:ext cx="184731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pic>
        <p:nvPicPr>
          <p:cNvPr id="3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2689504" y="2438023"/>
            <a:ext cx="164587" cy="1152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5992524" y="2388457"/>
            <a:ext cx="111283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7" name="Picture 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" y="4201488"/>
            <a:ext cx="1619672" cy="942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2400" y="133350"/>
            <a:ext cx="8839200" cy="1077218"/>
          </a:xfrm>
          <a:prstGeom prst="rect">
            <a:avLst/>
          </a:prstGeom>
          <a:solidFill>
            <a:schemeClr val="bg1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ru-RU" alt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Г</a:t>
            </a:r>
            <a:r>
              <a:rPr lang="ru-RU" alt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еморрагические диатезы </a:t>
            </a:r>
            <a:r>
              <a:rPr lang="ru-RU" altLang="ru-RU" sz="24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– </a:t>
            </a:r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это группа заболеваний, основным клиническим признаком которых является склонность к кровотечениям</a:t>
            </a:r>
            <a:endParaRPr lang="ru-RU" sz="1800" dirty="0">
              <a:solidFill>
                <a:schemeClr val="accent1">
                  <a:lumMod val="5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rial Black" pitchFamily="34" charset="0"/>
            </a:endParaRPr>
          </a:p>
        </p:txBody>
      </p:sp>
      <p:grpSp>
        <p:nvGrpSpPr>
          <p:cNvPr id="9" name="Group 10"/>
          <p:cNvGrpSpPr>
            <a:grpSpLocks/>
          </p:cNvGrpSpPr>
          <p:nvPr/>
        </p:nvGrpSpPr>
        <p:grpSpPr bwMode="auto">
          <a:xfrm>
            <a:off x="3733800" y="1657350"/>
            <a:ext cx="2209801" cy="1905001"/>
            <a:chOff x="2400" y="1488"/>
            <a:chExt cx="1152" cy="1152"/>
          </a:xfrm>
        </p:grpSpPr>
        <p:grpSp>
          <p:nvGrpSpPr>
            <p:cNvPr id="10" name="Group 11"/>
            <p:cNvGrpSpPr>
              <a:grpSpLocks/>
            </p:cNvGrpSpPr>
            <p:nvPr/>
          </p:nvGrpSpPr>
          <p:grpSpPr bwMode="auto">
            <a:xfrm>
              <a:off x="2400" y="1488"/>
              <a:ext cx="1152" cy="1152"/>
              <a:chOff x="2016" y="1920"/>
              <a:chExt cx="1680" cy="1680"/>
            </a:xfrm>
          </p:grpSpPr>
          <p:sp>
            <p:nvSpPr>
              <p:cNvPr id="12" name="Oval 12"/>
              <p:cNvSpPr>
                <a:spLocks noChangeArrowheads="1"/>
              </p:cNvSpPr>
              <p:nvPr/>
            </p:nvSpPr>
            <p:spPr bwMode="gray">
              <a:xfrm>
                <a:off x="2016" y="1920"/>
                <a:ext cx="1680" cy="1680"/>
              </a:xfrm>
              <a:prstGeom prst="ellipse">
                <a:avLst/>
              </a:prstGeom>
              <a:gradFill rotWithShape="1">
                <a:gsLst>
                  <a:gs pos="0">
                    <a:srgbClr val="33CC33"/>
                  </a:gs>
                  <a:gs pos="100000">
                    <a:srgbClr val="33CC33">
                      <a:gamma/>
                      <a:shade val="24314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ru-RU" sz="100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gray">
              <a:xfrm>
                <a:off x="2327" y="1996"/>
                <a:ext cx="996" cy="382"/>
              </a:xfrm>
              <a:custGeom>
                <a:avLst/>
                <a:gdLst>
                  <a:gd name="T0" fmla="*/ 1301 w 1321"/>
                  <a:gd name="T1" fmla="*/ 401 h 712"/>
                  <a:gd name="T2" fmla="*/ 1317 w 1321"/>
                  <a:gd name="T3" fmla="*/ 442 h 712"/>
                  <a:gd name="T4" fmla="*/ 1321 w 1321"/>
                  <a:gd name="T5" fmla="*/ 481 h 712"/>
                  <a:gd name="T6" fmla="*/ 1315 w 1321"/>
                  <a:gd name="T7" fmla="*/ 516 h 712"/>
                  <a:gd name="T8" fmla="*/ 1298 w 1321"/>
                  <a:gd name="T9" fmla="*/ 550 h 712"/>
                  <a:gd name="T10" fmla="*/ 1272 w 1321"/>
                  <a:gd name="T11" fmla="*/ 579 h 712"/>
                  <a:gd name="T12" fmla="*/ 1239 w 1321"/>
                  <a:gd name="T13" fmla="*/ 604 h 712"/>
                  <a:gd name="T14" fmla="*/ 1196 w 1321"/>
                  <a:gd name="T15" fmla="*/ 628 h 712"/>
                  <a:gd name="T16" fmla="*/ 1147 w 1321"/>
                  <a:gd name="T17" fmla="*/ 649 h 712"/>
                  <a:gd name="T18" fmla="*/ 1092 w 1321"/>
                  <a:gd name="T19" fmla="*/ 667 h 712"/>
                  <a:gd name="T20" fmla="*/ 1031 w 1321"/>
                  <a:gd name="T21" fmla="*/ 683 h 712"/>
                  <a:gd name="T22" fmla="*/ 967 w 1321"/>
                  <a:gd name="T23" fmla="*/ 694 h 712"/>
                  <a:gd name="T24" fmla="*/ 896 w 1321"/>
                  <a:gd name="T25" fmla="*/ 704 h 712"/>
                  <a:gd name="T26" fmla="*/ 824 w 1321"/>
                  <a:gd name="T27" fmla="*/ 710 h 712"/>
                  <a:gd name="T28" fmla="*/ 795 w 1321"/>
                  <a:gd name="T29" fmla="*/ 712 h 712"/>
                  <a:gd name="T30" fmla="*/ 476 w 1321"/>
                  <a:gd name="T31" fmla="*/ 712 h 712"/>
                  <a:gd name="T32" fmla="*/ 472 w 1321"/>
                  <a:gd name="T33" fmla="*/ 712 h 712"/>
                  <a:gd name="T34" fmla="*/ 409 w 1321"/>
                  <a:gd name="T35" fmla="*/ 708 h 712"/>
                  <a:gd name="T36" fmla="*/ 348 w 1321"/>
                  <a:gd name="T37" fmla="*/ 704 h 712"/>
                  <a:gd name="T38" fmla="*/ 290 w 1321"/>
                  <a:gd name="T39" fmla="*/ 696 h 712"/>
                  <a:gd name="T40" fmla="*/ 235 w 1321"/>
                  <a:gd name="T41" fmla="*/ 689 h 712"/>
                  <a:gd name="T42" fmla="*/ 186 w 1321"/>
                  <a:gd name="T43" fmla="*/ 677 h 712"/>
                  <a:gd name="T44" fmla="*/ 141 w 1321"/>
                  <a:gd name="T45" fmla="*/ 663 h 712"/>
                  <a:gd name="T46" fmla="*/ 102 w 1321"/>
                  <a:gd name="T47" fmla="*/ 648 h 712"/>
                  <a:gd name="T48" fmla="*/ 67 w 1321"/>
                  <a:gd name="T49" fmla="*/ 630 h 712"/>
                  <a:gd name="T50" fmla="*/ 39 w 1321"/>
                  <a:gd name="T51" fmla="*/ 608 h 712"/>
                  <a:gd name="T52" fmla="*/ 18 w 1321"/>
                  <a:gd name="T53" fmla="*/ 583 h 712"/>
                  <a:gd name="T54" fmla="*/ 6 w 1321"/>
                  <a:gd name="T55" fmla="*/ 554 h 712"/>
                  <a:gd name="T56" fmla="*/ 0 w 1321"/>
                  <a:gd name="T57" fmla="*/ 524 h 712"/>
                  <a:gd name="T58" fmla="*/ 0 w 1321"/>
                  <a:gd name="T59" fmla="*/ 520 h 712"/>
                  <a:gd name="T60" fmla="*/ 4 w 1321"/>
                  <a:gd name="T61" fmla="*/ 487 h 712"/>
                  <a:gd name="T62" fmla="*/ 16 w 1321"/>
                  <a:gd name="T63" fmla="*/ 446 h 712"/>
                  <a:gd name="T64" fmla="*/ 51 w 1321"/>
                  <a:gd name="T65" fmla="*/ 370 h 712"/>
                  <a:gd name="T66" fmla="*/ 94 w 1321"/>
                  <a:gd name="T67" fmla="*/ 299 h 712"/>
                  <a:gd name="T68" fmla="*/ 147 w 1321"/>
                  <a:gd name="T69" fmla="*/ 235 h 712"/>
                  <a:gd name="T70" fmla="*/ 204 w 1321"/>
                  <a:gd name="T71" fmla="*/ 176 h 712"/>
                  <a:gd name="T72" fmla="*/ 270 w 1321"/>
                  <a:gd name="T73" fmla="*/ 125 h 712"/>
                  <a:gd name="T74" fmla="*/ 341 w 1321"/>
                  <a:gd name="T75" fmla="*/ 82 h 712"/>
                  <a:gd name="T76" fmla="*/ 415 w 1321"/>
                  <a:gd name="T77" fmla="*/ 47 h 712"/>
                  <a:gd name="T78" fmla="*/ 497 w 1321"/>
                  <a:gd name="T79" fmla="*/ 21 h 712"/>
                  <a:gd name="T80" fmla="*/ 581 w 1321"/>
                  <a:gd name="T81" fmla="*/ 6 h 712"/>
                  <a:gd name="T82" fmla="*/ 667 w 1321"/>
                  <a:gd name="T83" fmla="*/ 0 h 712"/>
                  <a:gd name="T84" fmla="*/ 667 w 1321"/>
                  <a:gd name="T85" fmla="*/ 0 h 712"/>
                  <a:gd name="T86" fmla="*/ 759 w 1321"/>
                  <a:gd name="T87" fmla="*/ 6 h 712"/>
                  <a:gd name="T88" fmla="*/ 847 w 1321"/>
                  <a:gd name="T89" fmla="*/ 23 h 712"/>
                  <a:gd name="T90" fmla="*/ 932 w 1321"/>
                  <a:gd name="T91" fmla="*/ 53 h 712"/>
                  <a:gd name="T92" fmla="*/ 1010 w 1321"/>
                  <a:gd name="T93" fmla="*/ 90 h 712"/>
                  <a:gd name="T94" fmla="*/ 1082 w 1321"/>
                  <a:gd name="T95" fmla="*/ 137 h 712"/>
                  <a:gd name="T96" fmla="*/ 1149 w 1321"/>
                  <a:gd name="T97" fmla="*/ 194 h 712"/>
                  <a:gd name="T98" fmla="*/ 1208 w 1321"/>
                  <a:gd name="T99" fmla="*/ 256 h 712"/>
                  <a:gd name="T100" fmla="*/ 1258 w 1321"/>
                  <a:gd name="T101" fmla="*/ 325 h 712"/>
                  <a:gd name="T102" fmla="*/ 1301 w 1321"/>
                  <a:gd name="T103" fmla="*/ 401 h 712"/>
                  <a:gd name="T104" fmla="*/ 1301 w 1321"/>
                  <a:gd name="T105" fmla="*/ 401 h 7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33CC33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BBF6EE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ru-RU" sz="1000" kern="0"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11" name="Text Box 14"/>
            <p:cNvSpPr txBox="1">
              <a:spLocks noChangeArrowheads="1"/>
            </p:cNvSpPr>
            <p:nvPr/>
          </p:nvSpPr>
          <p:spPr bwMode="gray">
            <a:xfrm>
              <a:off x="2532" y="1787"/>
              <a:ext cx="800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altLang="ru-RU" sz="2900" b="1" kern="0" dirty="0">
                  <a:solidFill>
                    <a:sysClr val="windowText" lastClr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 Black" pitchFamily="34" charset="0"/>
                </a:rPr>
                <a:t>СОП</a:t>
              </a:r>
              <a:endParaRPr lang="en-US" altLang="ru-RU" sz="2900" b="1" kern="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endParaRPr>
            </a:p>
          </p:txBody>
        </p:sp>
      </p:grpSp>
      <p:sp>
        <p:nvSpPr>
          <p:cNvPr id="14" name="Oval 17"/>
          <p:cNvSpPr>
            <a:spLocks noChangeArrowheads="1"/>
          </p:cNvSpPr>
          <p:nvPr/>
        </p:nvSpPr>
        <p:spPr bwMode="gray">
          <a:xfrm>
            <a:off x="6553200" y="1047750"/>
            <a:ext cx="2267272" cy="15240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24314"/>
                  <a:invGamma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5342" tIns="42672" rIns="85342" bIns="42672" anchor="ctr"/>
          <a:lstStyle/>
          <a:p>
            <a:r>
              <a:rPr lang="ru-RU" b="1" dirty="0" smtClean="0"/>
              <a:t>ГЕМОРРАГИЧЕКИЕ</a:t>
            </a:r>
          </a:p>
          <a:p>
            <a:r>
              <a:rPr lang="ru-RU" b="1" dirty="0" smtClean="0"/>
              <a:t>ВАСКУЛИТЫ</a:t>
            </a:r>
            <a:r>
              <a:rPr lang="ru-RU" b="1" dirty="0" smtClean="0"/>
              <a:t> </a:t>
            </a:r>
            <a:endParaRPr lang="ru-RU" b="1" dirty="0"/>
          </a:p>
        </p:txBody>
      </p:sp>
      <p:sp>
        <p:nvSpPr>
          <p:cNvPr id="15" name="Oval 30"/>
          <p:cNvSpPr>
            <a:spLocks noChangeArrowheads="1"/>
          </p:cNvSpPr>
          <p:nvPr/>
        </p:nvSpPr>
        <p:spPr bwMode="auto">
          <a:xfrm rot="10800000" flipV="1">
            <a:off x="1600200" y="3409950"/>
            <a:ext cx="1066800" cy="76200"/>
          </a:xfrm>
          <a:prstGeom prst="ellipse">
            <a:avLst/>
          </a:prstGeom>
          <a:solidFill>
            <a:srgbClr val="B2B2B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5342" tIns="42672" rIns="85342" bIns="42672" anchor="ctr"/>
          <a:lstStyle/>
          <a:p>
            <a:pPr>
              <a:defRPr/>
            </a:pPr>
            <a:endParaRPr lang="ru-RU" sz="1000" kern="0">
              <a:solidFill>
                <a:sysClr val="windowText" lastClr="000000"/>
              </a:solidFill>
            </a:endParaRPr>
          </a:p>
        </p:txBody>
      </p:sp>
      <p:grpSp>
        <p:nvGrpSpPr>
          <p:cNvPr id="17" name="Group 26"/>
          <p:cNvGrpSpPr>
            <a:grpSpLocks/>
          </p:cNvGrpSpPr>
          <p:nvPr/>
        </p:nvGrpSpPr>
        <p:grpSpPr bwMode="auto">
          <a:xfrm>
            <a:off x="6172711" y="3105150"/>
            <a:ext cx="2742689" cy="1490364"/>
            <a:chOff x="1854" y="1948"/>
            <a:chExt cx="1722" cy="1680"/>
          </a:xfrm>
        </p:grpSpPr>
        <p:sp>
          <p:nvSpPr>
            <p:cNvPr id="19" name="Oval 27"/>
            <p:cNvSpPr>
              <a:spLocks noChangeArrowheads="1"/>
            </p:cNvSpPr>
            <p:nvPr/>
          </p:nvSpPr>
          <p:spPr bwMode="gray">
            <a:xfrm>
              <a:off x="1854" y="1948"/>
              <a:ext cx="1722" cy="1680"/>
            </a:xfrm>
            <a:prstGeom prst="ellipse">
              <a:avLst/>
            </a:prstGeom>
            <a:gradFill rotWithShape="1">
              <a:gsLst>
                <a:gs pos="0">
                  <a:srgbClr val="FA8228"/>
                </a:gs>
                <a:gs pos="100000">
                  <a:srgbClr val="FA8228">
                    <a:gamma/>
                    <a:shade val="51373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sy="50000" kx="-2453608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ru-RU" sz="2400" b="1" kern="0" dirty="0" smtClean="0">
                  <a:solidFill>
                    <a:sysClr val="windowText" lastClr="000000"/>
                  </a:solidFill>
                </a:rPr>
                <a:t>тромбоцитопатии</a:t>
              </a:r>
              <a:endParaRPr lang="ru-RU" sz="2400" b="1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0" name="Freeform 28"/>
            <p:cNvSpPr>
              <a:spLocks/>
            </p:cNvSpPr>
            <p:nvPr/>
          </p:nvSpPr>
          <p:spPr bwMode="gray">
            <a:xfrm>
              <a:off x="2208" y="2034"/>
              <a:ext cx="1129" cy="307"/>
            </a:xfrm>
            <a:custGeom>
              <a:avLst/>
              <a:gdLst>
                <a:gd name="T0" fmla="*/ 1301 w 1321"/>
                <a:gd name="T1" fmla="*/ 401 h 712"/>
                <a:gd name="T2" fmla="*/ 1317 w 1321"/>
                <a:gd name="T3" fmla="*/ 442 h 712"/>
                <a:gd name="T4" fmla="*/ 1321 w 1321"/>
                <a:gd name="T5" fmla="*/ 481 h 712"/>
                <a:gd name="T6" fmla="*/ 1315 w 1321"/>
                <a:gd name="T7" fmla="*/ 516 h 712"/>
                <a:gd name="T8" fmla="*/ 1298 w 1321"/>
                <a:gd name="T9" fmla="*/ 550 h 712"/>
                <a:gd name="T10" fmla="*/ 1272 w 1321"/>
                <a:gd name="T11" fmla="*/ 579 h 712"/>
                <a:gd name="T12" fmla="*/ 1239 w 1321"/>
                <a:gd name="T13" fmla="*/ 604 h 712"/>
                <a:gd name="T14" fmla="*/ 1196 w 1321"/>
                <a:gd name="T15" fmla="*/ 628 h 712"/>
                <a:gd name="T16" fmla="*/ 1147 w 1321"/>
                <a:gd name="T17" fmla="*/ 649 h 712"/>
                <a:gd name="T18" fmla="*/ 1092 w 1321"/>
                <a:gd name="T19" fmla="*/ 667 h 712"/>
                <a:gd name="T20" fmla="*/ 1031 w 1321"/>
                <a:gd name="T21" fmla="*/ 683 h 712"/>
                <a:gd name="T22" fmla="*/ 967 w 1321"/>
                <a:gd name="T23" fmla="*/ 694 h 712"/>
                <a:gd name="T24" fmla="*/ 896 w 1321"/>
                <a:gd name="T25" fmla="*/ 704 h 712"/>
                <a:gd name="T26" fmla="*/ 824 w 1321"/>
                <a:gd name="T27" fmla="*/ 710 h 712"/>
                <a:gd name="T28" fmla="*/ 795 w 1321"/>
                <a:gd name="T29" fmla="*/ 712 h 712"/>
                <a:gd name="T30" fmla="*/ 476 w 1321"/>
                <a:gd name="T31" fmla="*/ 712 h 712"/>
                <a:gd name="T32" fmla="*/ 472 w 1321"/>
                <a:gd name="T33" fmla="*/ 712 h 712"/>
                <a:gd name="T34" fmla="*/ 409 w 1321"/>
                <a:gd name="T35" fmla="*/ 708 h 712"/>
                <a:gd name="T36" fmla="*/ 348 w 1321"/>
                <a:gd name="T37" fmla="*/ 704 h 712"/>
                <a:gd name="T38" fmla="*/ 290 w 1321"/>
                <a:gd name="T39" fmla="*/ 696 h 712"/>
                <a:gd name="T40" fmla="*/ 235 w 1321"/>
                <a:gd name="T41" fmla="*/ 689 h 712"/>
                <a:gd name="T42" fmla="*/ 186 w 1321"/>
                <a:gd name="T43" fmla="*/ 677 h 712"/>
                <a:gd name="T44" fmla="*/ 141 w 1321"/>
                <a:gd name="T45" fmla="*/ 663 h 712"/>
                <a:gd name="T46" fmla="*/ 102 w 1321"/>
                <a:gd name="T47" fmla="*/ 648 h 712"/>
                <a:gd name="T48" fmla="*/ 67 w 1321"/>
                <a:gd name="T49" fmla="*/ 630 h 712"/>
                <a:gd name="T50" fmla="*/ 39 w 1321"/>
                <a:gd name="T51" fmla="*/ 608 h 712"/>
                <a:gd name="T52" fmla="*/ 18 w 1321"/>
                <a:gd name="T53" fmla="*/ 583 h 712"/>
                <a:gd name="T54" fmla="*/ 6 w 1321"/>
                <a:gd name="T55" fmla="*/ 554 h 712"/>
                <a:gd name="T56" fmla="*/ 0 w 1321"/>
                <a:gd name="T57" fmla="*/ 524 h 712"/>
                <a:gd name="T58" fmla="*/ 0 w 1321"/>
                <a:gd name="T59" fmla="*/ 520 h 712"/>
                <a:gd name="T60" fmla="*/ 4 w 1321"/>
                <a:gd name="T61" fmla="*/ 487 h 712"/>
                <a:gd name="T62" fmla="*/ 16 w 1321"/>
                <a:gd name="T63" fmla="*/ 446 h 712"/>
                <a:gd name="T64" fmla="*/ 51 w 1321"/>
                <a:gd name="T65" fmla="*/ 370 h 712"/>
                <a:gd name="T66" fmla="*/ 94 w 1321"/>
                <a:gd name="T67" fmla="*/ 299 h 712"/>
                <a:gd name="T68" fmla="*/ 147 w 1321"/>
                <a:gd name="T69" fmla="*/ 235 h 712"/>
                <a:gd name="T70" fmla="*/ 204 w 1321"/>
                <a:gd name="T71" fmla="*/ 176 h 712"/>
                <a:gd name="T72" fmla="*/ 270 w 1321"/>
                <a:gd name="T73" fmla="*/ 125 h 712"/>
                <a:gd name="T74" fmla="*/ 341 w 1321"/>
                <a:gd name="T75" fmla="*/ 82 h 712"/>
                <a:gd name="T76" fmla="*/ 415 w 1321"/>
                <a:gd name="T77" fmla="*/ 47 h 712"/>
                <a:gd name="T78" fmla="*/ 497 w 1321"/>
                <a:gd name="T79" fmla="*/ 21 h 712"/>
                <a:gd name="T80" fmla="*/ 581 w 1321"/>
                <a:gd name="T81" fmla="*/ 6 h 712"/>
                <a:gd name="T82" fmla="*/ 667 w 1321"/>
                <a:gd name="T83" fmla="*/ 0 h 712"/>
                <a:gd name="T84" fmla="*/ 667 w 1321"/>
                <a:gd name="T85" fmla="*/ 0 h 712"/>
                <a:gd name="T86" fmla="*/ 759 w 1321"/>
                <a:gd name="T87" fmla="*/ 6 h 712"/>
                <a:gd name="T88" fmla="*/ 847 w 1321"/>
                <a:gd name="T89" fmla="*/ 23 h 712"/>
                <a:gd name="T90" fmla="*/ 932 w 1321"/>
                <a:gd name="T91" fmla="*/ 53 h 712"/>
                <a:gd name="T92" fmla="*/ 1010 w 1321"/>
                <a:gd name="T93" fmla="*/ 90 h 712"/>
                <a:gd name="T94" fmla="*/ 1082 w 1321"/>
                <a:gd name="T95" fmla="*/ 137 h 712"/>
                <a:gd name="T96" fmla="*/ 1149 w 1321"/>
                <a:gd name="T97" fmla="*/ 194 h 712"/>
                <a:gd name="T98" fmla="*/ 1208 w 1321"/>
                <a:gd name="T99" fmla="*/ 256 h 712"/>
                <a:gd name="T100" fmla="*/ 1258 w 1321"/>
                <a:gd name="T101" fmla="*/ 325 h 712"/>
                <a:gd name="T102" fmla="*/ 1301 w 1321"/>
                <a:gd name="T103" fmla="*/ 401 h 712"/>
                <a:gd name="T104" fmla="*/ 1301 w 1321"/>
                <a:gd name="T105" fmla="*/ 401 h 7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321" h="712">
                  <a:moveTo>
                    <a:pt x="1301" y="401"/>
                  </a:moveTo>
                  <a:lnTo>
                    <a:pt x="1317" y="442"/>
                  </a:lnTo>
                  <a:lnTo>
                    <a:pt x="1321" y="481"/>
                  </a:lnTo>
                  <a:lnTo>
                    <a:pt x="1315" y="516"/>
                  </a:lnTo>
                  <a:lnTo>
                    <a:pt x="1298" y="550"/>
                  </a:lnTo>
                  <a:lnTo>
                    <a:pt x="1272" y="579"/>
                  </a:lnTo>
                  <a:lnTo>
                    <a:pt x="1239" y="604"/>
                  </a:lnTo>
                  <a:lnTo>
                    <a:pt x="1196" y="628"/>
                  </a:lnTo>
                  <a:lnTo>
                    <a:pt x="1147" y="649"/>
                  </a:lnTo>
                  <a:lnTo>
                    <a:pt x="1092" y="667"/>
                  </a:lnTo>
                  <a:lnTo>
                    <a:pt x="1031" y="683"/>
                  </a:lnTo>
                  <a:lnTo>
                    <a:pt x="967" y="694"/>
                  </a:lnTo>
                  <a:lnTo>
                    <a:pt x="896" y="704"/>
                  </a:lnTo>
                  <a:lnTo>
                    <a:pt x="824" y="710"/>
                  </a:lnTo>
                  <a:lnTo>
                    <a:pt x="795" y="712"/>
                  </a:lnTo>
                  <a:lnTo>
                    <a:pt x="476" y="712"/>
                  </a:lnTo>
                  <a:lnTo>
                    <a:pt x="472" y="712"/>
                  </a:lnTo>
                  <a:lnTo>
                    <a:pt x="409" y="708"/>
                  </a:lnTo>
                  <a:lnTo>
                    <a:pt x="348" y="704"/>
                  </a:lnTo>
                  <a:lnTo>
                    <a:pt x="290" y="696"/>
                  </a:lnTo>
                  <a:lnTo>
                    <a:pt x="235" y="689"/>
                  </a:lnTo>
                  <a:lnTo>
                    <a:pt x="186" y="677"/>
                  </a:lnTo>
                  <a:lnTo>
                    <a:pt x="141" y="663"/>
                  </a:lnTo>
                  <a:lnTo>
                    <a:pt x="102" y="648"/>
                  </a:lnTo>
                  <a:lnTo>
                    <a:pt x="67" y="630"/>
                  </a:lnTo>
                  <a:lnTo>
                    <a:pt x="39" y="608"/>
                  </a:lnTo>
                  <a:lnTo>
                    <a:pt x="18" y="583"/>
                  </a:lnTo>
                  <a:lnTo>
                    <a:pt x="6" y="554"/>
                  </a:lnTo>
                  <a:lnTo>
                    <a:pt x="0" y="524"/>
                  </a:lnTo>
                  <a:lnTo>
                    <a:pt x="0" y="520"/>
                  </a:lnTo>
                  <a:lnTo>
                    <a:pt x="4" y="487"/>
                  </a:lnTo>
                  <a:lnTo>
                    <a:pt x="16" y="446"/>
                  </a:lnTo>
                  <a:lnTo>
                    <a:pt x="51" y="370"/>
                  </a:lnTo>
                  <a:lnTo>
                    <a:pt x="94" y="299"/>
                  </a:lnTo>
                  <a:lnTo>
                    <a:pt x="147" y="235"/>
                  </a:lnTo>
                  <a:lnTo>
                    <a:pt x="204" y="176"/>
                  </a:lnTo>
                  <a:lnTo>
                    <a:pt x="270" y="125"/>
                  </a:lnTo>
                  <a:lnTo>
                    <a:pt x="341" y="82"/>
                  </a:lnTo>
                  <a:lnTo>
                    <a:pt x="415" y="47"/>
                  </a:lnTo>
                  <a:lnTo>
                    <a:pt x="497" y="21"/>
                  </a:lnTo>
                  <a:lnTo>
                    <a:pt x="581" y="6"/>
                  </a:lnTo>
                  <a:lnTo>
                    <a:pt x="667" y="0"/>
                  </a:lnTo>
                  <a:lnTo>
                    <a:pt x="667" y="0"/>
                  </a:lnTo>
                  <a:lnTo>
                    <a:pt x="759" y="6"/>
                  </a:lnTo>
                  <a:lnTo>
                    <a:pt x="847" y="23"/>
                  </a:lnTo>
                  <a:lnTo>
                    <a:pt x="932" y="53"/>
                  </a:lnTo>
                  <a:lnTo>
                    <a:pt x="1010" y="90"/>
                  </a:lnTo>
                  <a:lnTo>
                    <a:pt x="1082" y="137"/>
                  </a:lnTo>
                  <a:lnTo>
                    <a:pt x="1149" y="194"/>
                  </a:lnTo>
                  <a:lnTo>
                    <a:pt x="1208" y="256"/>
                  </a:lnTo>
                  <a:lnTo>
                    <a:pt x="1258" y="325"/>
                  </a:lnTo>
                  <a:lnTo>
                    <a:pt x="1301" y="401"/>
                  </a:lnTo>
                  <a:lnTo>
                    <a:pt x="1301" y="401"/>
                  </a:lnTo>
                  <a:close/>
                </a:path>
              </a:pathLst>
            </a:custGeom>
            <a:gradFill rotWithShape="1">
              <a:gsLst>
                <a:gs pos="0">
                  <a:srgbClr val="FA8228">
                    <a:gamma/>
                    <a:tint val="0"/>
                    <a:invGamma/>
                  </a:srgbClr>
                </a:gs>
                <a:gs pos="100000">
                  <a:srgbClr val="FA8228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10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" name="Freeform 28"/>
            <p:cNvSpPr>
              <a:spLocks/>
            </p:cNvSpPr>
            <p:nvPr/>
          </p:nvSpPr>
          <p:spPr bwMode="gray">
            <a:xfrm>
              <a:off x="2284" y="2034"/>
              <a:ext cx="718" cy="307"/>
            </a:xfrm>
            <a:custGeom>
              <a:avLst/>
              <a:gdLst>
                <a:gd name="T0" fmla="*/ 1301 w 1321"/>
                <a:gd name="T1" fmla="*/ 401 h 712"/>
                <a:gd name="T2" fmla="*/ 1317 w 1321"/>
                <a:gd name="T3" fmla="*/ 442 h 712"/>
                <a:gd name="T4" fmla="*/ 1321 w 1321"/>
                <a:gd name="T5" fmla="*/ 481 h 712"/>
                <a:gd name="T6" fmla="*/ 1315 w 1321"/>
                <a:gd name="T7" fmla="*/ 516 h 712"/>
                <a:gd name="T8" fmla="*/ 1298 w 1321"/>
                <a:gd name="T9" fmla="*/ 550 h 712"/>
                <a:gd name="T10" fmla="*/ 1272 w 1321"/>
                <a:gd name="T11" fmla="*/ 579 h 712"/>
                <a:gd name="T12" fmla="*/ 1239 w 1321"/>
                <a:gd name="T13" fmla="*/ 604 h 712"/>
                <a:gd name="T14" fmla="*/ 1196 w 1321"/>
                <a:gd name="T15" fmla="*/ 628 h 712"/>
                <a:gd name="T16" fmla="*/ 1147 w 1321"/>
                <a:gd name="T17" fmla="*/ 649 h 712"/>
                <a:gd name="T18" fmla="*/ 1092 w 1321"/>
                <a:gd name="T19" fmla="*/ 667 h 712"/>
                <a:gd name="T20" fmla="*/ 1031 w 1321"/>
                <a:gd name="T21" fmla="*/ 683 h 712"/>
                <a:gd name="T22" fmla="*/ 967 w 1321"/>
                <a:gd name="T23" fmla="*/ 694 h 712"/>
                <a:gd name="T24" fmla="*/ 896 w 1321"/>
                <a:gd name="T25" fmla="*/ 704 h 712"/>
                <a:gd name="T26" fmla="*/ 824 w 1321"/>
                <a:gd name="T27" fmla="*/ 710 h 712"/>
                <a:gd name="T28" fmla="*/ 795 w 1321"/>
                <a:gd name="T29" fmla="*/ 712 h 712"/>
                <a:gd name="T30" fmla="*/ 476 w 1321"/>
                <a:gd name="T31" fmla="*/ 712 h 712"/>
                <a:gd name="T32" fmla="*/ 472 w 1321"/>
                <a:gd name="T33" fmla="*/ 712 h 712"/>
                <a:gd name="T34" fmla="*/ 409 w 1321"/>
                <a:gd name="T35" fmla="*/ 708 h 712"/>
                <a:gd name="T36" fmla="*/ 348 w 1321"/>
                <a:gd name="T37" fmla="*/ 704 h 712"/>
                <a:gd name="T38" fmla="*/ 290 w 1321"/>
                <a:gd name="T39" fmla="*/ 696 h 712"/>
                <a:gd name="T40" fmla="*/ 235 w 1321"/>
                <a:gd name="T41" fmla="*/ 689 h 712"/>
                <a:gd name="T42" fmla="*/ 186 w 1321"/>
                <a:gd name="T43" fmla="*/ 677 h 712"/>
                <a:gd name="T44" fmla="*/ 141 w 1321"/>
                <a:gd name="T45" fmla="*/ 663 h 712"/>
                <a:gd name="T46" fmla="*/ 102 w 1321"/>
                <a:gd name="T47" fmla="*/ 648 h 712"/>
                <a:gd name="T48" fmla="*/ 67 w 1321"/>
                <a:gd name="T49" fmla="*/ 630 h 712"/>
                <a:gd name="T50" fmla="*/ 39 w 1321"/>
                <a:gd name="T51" fmla="*/ 608 h 712"/>
                <a:gd name="T52" fmla="*/ 18 w 1321"/>
                <a:gd name="T53" fmla="*/ 583 h 712"/>
                <a:gd name="T54" fmla="*/ 6 w 1321"/>
                <a:gd name="T55" fmla="*/ 554 h 712"/>
                <a:gd name="T56" fmla="*/ 0 w 1321"/>
                <a:gd name="T57" fmla="*/ 524 h 712"/>
                <a:gd name="T58" fmla="*/ 0 w 1321"/>
                <a:gd name="T59" fmla="*/ 520 h 712"/>
                <a:gd name="T60" fmla="*/ 4 w 1321"/>
                <a:gd name="T61" fmla="*/ 487 h 712"/>
                <a:gd name="T62" fmla="*/ 16 w 1321"/>
                <a:gd name="T63" fmla="*/ 446 h 712"/>
                <a:gd name="T64" fmla="*/ 51 w 1321"/>
                <a:gd name="T65" fmla="*/ 370 h 712"/>
                <a:gd name="T66" fmla="*/ 94 w 1321"/>
                <a:gd name="T67" fmla="*/ 299 h 712"/>
                <a:gd name="T68" fmla="*/ 147 w 1321"/>
                <a:gd name="T69" fmla="*/ 235 h 712"/>
                <a:gd name="T70" fmla="*/ 204 w 1321"/>
                <a:gd name="T71" fmla="*/ 176 h 712"/>
                <a:gd name="T72" fmla="*/ 270 w 1321"/>
                <a:gd name="T73" fmla="*/ 125 h 712"/>
                <a:gd name="T74" fmla="*/ 341 w 1321"/>
                <a:gd name="T75" fmla="*/ 82 h 712"/>
                <a:gd name="T76" fmla="*/ 415 w 1321"/>
                <a:gd name="T77" fmla="*/ 47 h 712"/>
                <a:gd name="T78" fmla="*/ 497 w 1321"/>
                <a:gd name="T79" fmla="*/ 21 h 712"/>
                <a:gd name="T80" fmla="*/ 581 w 1321"/>
                <a:gd name="T81" fmla="*/ 6 h 712"/>
                <a:gd name="T82" fmla="*/ 667 w 1321"/>
                <a:gd name="T83" fmla="*/ 0 h 712"/>
                <a:gd name="T84" fmla="*/ 667 w 1321"/>
                <a:gd name="T85" fmla="*/ 0 h 712"/>
                <a:gd name="T86" fmla="*/ 759 w 1321"/>
                <a:gd name="T87" fmla="*/ 6 h 712"/>
                <a:gd name="T88" fmla="*/ 847 w 1321"/>
                <a:gd name="T89" fmla="*/ 23 h 712"/>
                <a:gd name="T90" fmla="*/ 932 w 1321"/>
                <a:gd name="T91" fmla="*/ 53 h 712"/>
                <a:gd name="T92" fmla="*/ 1010 w 1321"/>
                <a:gd name="T93" fmla="*/ 90 h 712"/>
                <a:gd name="T94" fmla="*/ 1082 w 1321"/>
                <a:gd name="T95" fmla="*/ 137 h 712"/>
                <a:gd name="T96" fmla="*/ 1149 w 1321"/>
                <a:gd name="T97" fmla="*/ 194 h 712"/>
                <a:gd name="T98" fmla="*/ 1208 w 1321"/>
                <a:gd name="T99" fmla="*/ 256 h 712"/>
                <a:gd name="T100" fmla="*/ 1258 w 1321"/>
                <a:gd name="T101" fmla="*/ 325 h 712"/>
                <a:gd name="T102" fmla="*/ 1301 w 1321"/>
                <a:gd name="T103" fmla="*/ 401 h 712"/>
                <a:gd name="T104" fmla="*/ 1301 w 1321"/>
                <a:gd name="T105" fmla="*/ 401 h 7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321" h="712">
                  <a:moveTo>
                    <a:pt x="1301" y="401"/>
                  </a:moveTo>
                  <a:lnTo>
                    <a:pt x="1317" y="442"/>
                  </a:lnTo>
                  <a:lnTo>
                    <a:pt x="1321" y="481"/>
                  </a:lnTo>
                  <a:lnTo>
                    <a:pt x="1315" y="516"/>
                  </a:lnTo>
                  <a:lnTo>
                    <a:pt x="1298" y="550"/>
                  </a:lnTo>
                  <a:lnTo>
                    <a:pt x="1272" y="579"/>
                  </a:lnTo>
                  <a:lnTo>
                    <a:pt x="1239" y="604"/>
                  </a:lnTo>
                  <a:lnTo>
                    <a:pt x="1196" y="628"/>
                  </a:lnTo>
                  <a:lnTo>
                    <a:pt x="1147" y="649"/>
                  </a:lnTo>
                  <a:lnTo>
                    <a:pt x="1092" y="667"/>
                  </a:lnTo>
                  <a:lnTo>
                    <a:pt x="1031" y="683"/>
                  </a:lnTo>
                  <a:lnTo>
                    <a:pt x="967" y="694"/>
                  </a:lnTo>
                  <a:lnTo>
                    <a:pt x="896" y="704"/>
                  </a:lnTo>
                  <a:lnTo>
                    <a:pt x="824" y="710"/>
                  </a:lnTo>
                  <a:lnTo>
                    <a:pt x="795" y="712"/>
                  </a:lnTo>
                  <a:lnTo>
                    <a:pt x="476" y="712"/>
                  </a:lnTo>
                  <a:lnTo>
                    <a:pt x="472" y="712"/>
                  </a:lnTo>
                  <a:lnTo>
                    <a:pt x="409" y="708"/>
                  </a:lnTo>
                  <a:lnTo>
                    <a:pt x="348" y="704"/>
                  </a:lnTo>
                  <a:lnTo>
                    <a:pt x="290" y="696"/>
                  </a:lnTo>
                  <a:lnTo>
                    <a:pt x="235" y="689"/>
                  </a:lnTo>
                  <a:lnTo>
                    <a:pt x="186" y="677"/>
                  </a:lnTo>
                  <a:lnTo>
                    <a:pt x="141" y="663"/>
                  </a:lnTo>
                  <a:lnTo>
                    <a:pt x="102" y="648"/>
                  </a:lnTo>
                  <a:lnTo>
                    <a:pt x="67" y="630"/>
                  </a:lnTo>
                  <a:lnTo>
                    <a:pt x="39" y="608"/>
                  </a:lnTo>
                  <a:lnTo>
                    <a:pt x="18" y="583"/>
                  </a:lnTo>
                  <a:lnTo>
                    <a:pt x="6" y="554"/>
                  </a:lnTo>
                  <a:lnTo>
                    <a:pt x="0" y="524"/>
                  </a:lnTo>
                  <a:lnTo>
                    <a:pt x="0" y="520"/>
                  </a:lnTo>
                  <a:lnTo>
                    <a:pt x="4" y="487"/>
                  </a:lnTo>
                  <a:lnTo>
                    <a:pt x="16" y="446"/>
                  </a:lnTo>
                  <a:lnTo>
                    <a:pt x="51" y="370"/>
                  </a:lnTo>
                  <a:lnTo>
                    <a:pt x="94" y="299"/>
                  </a:lnTo>
                  <a:lnTo>
                    <a:pt x="147" y="235"/>
                  </a:lnTo>
                  <a:lnTo>
                    <a:pt x="204" y="176"/>
                  </a:lnTo>
                  <a:lnTo>
                    <a:pt x="270" y="125"/>
                  </a:lnTo>
                  <a:lnTo>
                    <a:pt x="341" y="82"/>
                  </a:lnTo>
                  <a:lnTo>
                    <a:pt x="415" y="47"/>
                  </a:lnTo>
                  <a:lnTo>
                    <a:pt x="497" y="21"/>
                  </a:lnTo>
                  <a:lnTo>
                    <a:pt x="581" y="6"/>
                  </a:lnTo>
                  <a:lnTo>
                    <a:pt x="667" y="0"/>
                  </a:lnTo>
                  <a:lnTo>
                    <a:pt x="667" y="0"/>
                  </a:lnTo>
                  <a:lnTo>
                    <a:pt x="759" y="6"/>
                  </a:lnTo>
                  <a:lnTo>
                    <a:pt x="847" y="23"/>
                  </a:lnTo>
                  <a:lnTo>
                    <a:pt x="932" y="53"/>
                  </a:lnTo>
                  <a:lnTo>
                    <a:pt x="1010" y="90"/>
                  </a:lnTo>
                  <a:lnTo>
                    <a:pt x="1082" y="137"/>
                  </a:lnTo>
                  <a:lnTo>
                    <a:pt x="1149" y="194"/>
                  </a:lnTo>
                  <a:lnTo>
                    <a:pt x="1208" y="256"/>
                  </a:lnTo>
                  <a:lnTo>
                    <a:pt x="1258" y="325"/>
                  </a:lnTo>
                  <a:lnTo>
                    <a:pt x="1301" y="401"/>
                  </a:lnTo>
                  <a:lnTo>
                    <a:pt x="1301" y="401"/>
                  </a:lnTo>
                  <a:close/>
                </a:path>
              </a:pathLst>
            </a:custGeom>
            <a:gradFill rotWithShape="1">
              <a:gsLst>
                <a:gs pos="0">
                  <a:srgbClr val="FA8228">
                    <a:gamma/>
                    <a:tint val="0"/>
                    <a:invGamma/>
                  </a:srgbClr>
                </a:gs>
                <a:gs pos="100000">
                  <a:srgbClr val="FA8228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100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3" name="Oval 30"/>
          <p:cNvSpPr>
            <a:spLocks noChangeArrowheads="1"/>
          </p:cNvSpPr>
          <p:nvPr/>
        </p:nvSpPr>
        <p:spPr bwMode="auto">
          <a:xfrm rot="10800000" flipV="1">
            <a:off x="4495800" y="4171950"/>
            <a:ext cx="1219200" cy="152400"/>
          </a:xfrm>
          <a:prstGeom prst="ellipse">
            <a:avLst/>
          </a:prstGeom>
          <a:solidFill>
            <a:srgbClr val="B2B2B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5342" tIns="42672" rIns="85342" bIns="42672" anchor="ctr"/>
          <a:lstStyle/>
          <a:p>
            <a:pPr>
              <a:defRPr/>
            </a:pPr>
            <a:endParaRPr lang="ru-RU" sz="1000" kern="0">
              <a:solidFill>
                <a:sysClr val="windowText" lastClr="000000"/>
              </a:solidFill>
            </a:endParaRPr>
          </a:p>
        </p:txBody>
      </p:sp>
      <p:sp>
        <p:nvSpPr>
          <p:cNvPr id="24" name="Oval 30"/>
          <p:cNvSpPr>
            <a:spLocks noChangeArrowheads="1"/>
          </p:cNvSpPr>
          <p:nvPr/>
        </p:nvSpPr>
        <p:spPr bwMode="auto">
          <a:xfrm rot="10800000" flipV="1">
            <a:off x="7162800" y="2827717"/>
            <a:ext cx="1066800" cy="125033"/>
          </a:xfrm>
          <a:prstGeom prst="ellipse">
            <a:avLst/>
          </a:prstGeom>
          <a:solidFill>
            <a:srgbClr val="B2B2B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5342" tIns="42672" rIns="85342" bIns="42672" anchor="ctr"/>
          <a:lstStyle/>
          <a:p>
            <a:pPr>
              <a:defRPr/>
            </a:pPr>
            <a:endParaRPr lang="ru-RU" sz="1000" kern="0">
              <a:solidFill>
                <a:sysClr val="windowText" lastClr="000000"/>
              </a:solidFill>
            </a:endParaRPr>
          </a:p>
        </p:txBody>
      </p:sp>
      <p:sp>
        <p:nvSpPr>
          <p:cNvPr id="34" name="Rectangle 9"/>
          <p:cNvSpPr>
            <a:spLocks noChangeArrowheads="1"/>
          </p:cNvSpPr>
          <p:nvPr/>
        </p:nvSpPr>
        <p:spPr bwMode="gray">
          <a:xfrm rot="19966681">
            <a:off x="5878092" y="2036144"/>
            <a:ext cx="709595" cy="218562"/>
          </a:xfrm>
          <a:prstGeom prst="rect">
            <a:avLst/>
          </a:prstGeom>
          <a:gradFill rotWithShape="1">
            <a:gsLst>
              <a:gs pos="0">
                <a:srgbClr val="969696"/>
              </a:gs>
              <a:gs pos="50000">
                <a:srgbClr val="969696">
                  <a:gamma/>
                  <a:tint val="30196"/>
                  <a:invGamma/>
                </a:srgbClr>
              </a:gs>
              <a:gs pos="100000">
                <a:srgbClr val="969696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5342" tIns="42672" rIns="85342" bIns="42672" anchor="ctr"/>
          <a:lstStyle/>
          <a:p>
            <a:pPr>
              <a:defRPr/>
            </a:pPr>
            <a:endParaRPr lang="ru-RU" sz="1000" kern="0">
              <a:solidFill>
                <a:sysClr val="windowText" lastClr="000000"/>
              </a:solidFill>
            </a:endParaRPr>
          </a:p>
        </p:txBody>
      </p:sp>
      <p:sp>
        <p:nvSpPr>
          <p:cNvPr id="35" name="Rectangle 9"/>
          <p:cNvSpPr>
            <a:spLocks noChangeArrowheads="1"/>
          </p:cNvSpPr>
          <p:nvPr/>
        </p:nvSpPr>
        <p:spPr bwMode="gray">
          <a:xfrm rot="20968369">
            <a:off x="3285044" y="2872208"/>
            <a:ext cx="509016" cy="238675"/>
          </a:xfrm>
          <a:prstGeom prst="rect">
            <a:avLst/>
          </a:prstGeom>
          <a:gradFill rotWithShape="1">
            <a:gsLst>
              <a:gs pos="0">
                <a:srgbClr val="969696"/>
              </a:gs>
              <a:gs pos="50000">
                <a:srgbClr val="969696">
                  <a:gamma/>
                  <a:tint val="30196"/>
                  <a:invGamma/>
                </a:srgbClr>
              </a:gs>
              <a:gs pos="100000">
                <a:srgbClr val="969696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5342" tIns="42672" rIns="85342" bIns="42672" anchor="ctr"/>
          <a:lstStyle/>
          <a:p>
            <a:pPr>
              <a:defRPr/>
            </a:pPr>
            <a:endParaRPr lang="ru-RU" sz="1000" kern="0">
              <a:solidFill>
                <a:sysClr val="windowText" lastClr="000000"/>
              </a:solidFill>
            </a:endParaRPr>
          </a:p>
        </p:txBody>
      </p:sp>
      <p:sp>
        <p:nvSpPr>
          <p:cNvPr id="36" name="Rectangle 9"/>
          <p:cNvSpPr>
            <a:spLocks noChangeArrowheads="1"/>
          </p:cNvSpPr>
          <p:nvPr/>
        </p:nvSpPr>
        <p:spPr bwMode="gray">
          <a:xfrm rot="2083130">
            <a:off x="5814191" y="3179899"/>
            <a:ext cx="591035" cy="195027"/>
          </a:xfrm>
          <a:prstGeom prst="rect">
            <a:avLst/>
          </a:prstGeom>
          <a:gradFill rotWithShape="1">
            <a:gsLst>
              <a:gs pos="0">
                <a:srgbClr val="969696"/>
              </a:gs>
              <a:gs pos="50000">
                <a:srgbClr val="969696">
                  <a:gamma/>
                  <a:tint val="30196"/>
                  <a:invGamma/>
                </a:srgbClr>
              </a:gs>
              <a:gs pos="100000">
                <a:srgbClr val="969696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5342" tIns="42672" rIns="85342" bIns="42672" anchor="ctr"/>
          <a:lstStyle/>
          <a:p>
            <a:pPr>
              <a:defRPr/>
            </a:pPr>
            <a:endParaRPr lang="ru-RU" sz="1000" kern="0">
              <a:solidFill>
                <a:sysClr val="windowText" lastClr="000000"/>
              </a:solidFill>
            </a:endParaRPr>
          </a:p>
        </p:txBody>
      </p:sp>
      <p:sp>
        <p:nvSpPr>
          <p:cNvPr id="25" name="Номер слайда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4</a:t>
            </a:fld>
            <a:endParaRPr lang="en-US"/>
          </a:p>
        </p:txBody>
      </p:sp>
      <p:grpSp>
        <p:nvGrpSpPr>
          <p:cNvPr id="26" name="Group 10"/>
          <p:cNvGrpSpPr>
            <a:grpSpLocks/>
          </p:cNvGrpSpPr>
          <p:nvPr/>
        </p:nvGrpSpPr>
        <p:grpSpPr bwMode="auto">
          <a:xfrm>
            <a:off x="3707904" y="1635646"/>
            <a:ext cx="2209801" cy="1905001"/>
            <a:chOff x="2400" y="1488"/>
            <a:chExt cx="1152" cy="1152"/>
          </a:xfrm>
        </p:grpSpPr>
        <p:grpSp>
          <p:nvGrpSpPr>
            <p:cNvPr id="27" name="Group 11"/>
            <p:cNvGrpSpPr>
              <a:grpSpLocks/>
            </p:cNvGrpSpPr>
            <p:nvPr/>
          </p:nvGrpSpPr>
          <p:grpSpPr bwMode="auto">
            <a:xfrm>
              <a:off x="2400" y="1488"/>
              <a:ext cx="1152" cy="1152"/>
              <a:chOff x="2016" y="1920"/>
              <a:chExt cx="1680" cy="1680"/>
            </a:xfrm>
          </p:grpSpPr>
          <p:sp>
            <p:nvSpPr>
              <p:cNvPr id="29" name="Oval 12"/>
              <p:cNvSpPr>
                <a:spLocks noChangeArrowheads="1"/>
              </p:cNvSpPr>
              <p:nvPr/>
            </p:nvSpPr>
            <p:spPr bwMode="gray">
              <a:xfrm>
                <a:off x="2016" y="1920"/>
                <a:ext cx="1680" cy="1680"/>
              </a:xfrm>
              <a:prstGeom prst="ellipse">
                <a:avLst/>
              </a:prstGeom>
              <a:gradFill rotWithShape="1">
                <a:gsLst>
                  <a:gs pos="0">
                    <a:srgbClr val="33CC33"/>
                  </a:gs>
                  <a:gs pos="100000">
                    <a:srgbClr val="33CC33">
                      <a:gamma/>
                      <a:shade val="24314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ru-RU" sz="100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30" name="Freeform 13"/>
              <p:cNvSpPr>
                <a:spLocks/>
              </p:cNvSpPr>
              <p:nvPr/>
            </p:nvSpPr>
            <p:spPr bwMode="gray">
              <a:xfrm>
                <a:off x="2327" y="1996"/>
                <a:ext cx="996" cy="382"/>
              </a:xfrm>
              <a:custGeom>
                <a:avLst/>
                <a:gdLst>
                  <a:gd name="T0" fmla="*/ 1301 w 1321"/>
                  <a:gd name="T1" fmla="*/ 401 h 712"/>
                  <a:gd name="T2" fmla="*/ 1317 w 1321"/>
                  <a:gd name="T3" fmla="*/ 442 h 712"/>
                  <a:gd name="T4" fmla="*/ 1321 w 1321"/>
                  <a:gd name="T5" fmla="*/ 481 h 712"/>
                  <a:gd name="T6" fmla="*/ 1315 w 1321"/>
                  <a:gd name="T7" fmla="*/ 516 h 712"/>
                  <a:gd name="T8" fmla="*/ 1298 w 1321"/>
                  <a:gd name="T9" fmla="*/ 550 h 712"/>
                  <a:gd name="T10" fmla="*/ 1272 w 1321"/>
                  <a:gd name="T11" fmla="*/ 579 h 712"/>
                  <a:gd name="T12" fmla="*/ 1239 w 1321"/>
                  <a:gd name="T13" fmla="*/ 604 h 712"/>
                  <a:gd name="T14" fmla="*/ 1196 w 1321"/>
                  <a:gd name="T15" fmla="*/ 628 h 712"/>
                  <a:gd name="T16" fmla="*/ 1147 w 1321"/>
                  <a:gd name="T17" fmla="*/ 649 h 712"/>
                  <a:gd name="T18" fmla="*/ 1092 w 1321"/>
                  <a:gd name="T19" fmla="*/ 667 h 712"/>
                  <a:gd name="T20" fmla="*/ 1031 w 1321"/>
                  <a:gd name="T21" fmla="*/ 683 h 712"/>
                  <a:gd name="T22" fmla="*/ 967 w 1321"/>
                  <a:gd name="T23" fmla="*/ 694 h 712"/>
                  <a:gd name="T24" fmla="*/ 896 w 1321"/>
                  <a:gd name="T25" fmla="*/ 704 h 712"/>
                  <a:gd name="T26" fmla="*/ 824 w 1321"/>
                  <a:gd name="T27" fmla="*/ 710 h 712"/>
                  <a:gd name="T28" fmla="*/ 795 w 1321"/>
                  <a:gd name="T29" fmla="*/ 712 h 712"/>
                  <a:gd name="T30" fmla="*/ 476 w 1321"/>
                  <a:gd name="T31" fmla="*/ 712 h 712"/>
                  <a:gd name="T32" fmla="*/ 472 w 1321"/>
                  <a:gd name="T33" fmla="*/ 712 h 712"/>
                  <a:gd name="T34" fmla="*/ 409 w 1321"/>
                  <a:gd name="T35" fmla="*/ 708 h 712"/>
                  <a:gd name="T36" fmla="*/ 348 w 1321"/>
                  <a:gd name="T37" fmla="*/ 704 h 712"/>
                  <a:gd name="T38" fmla="*/ 290 w 1321"/>
                  <a:gd name="T39" fmla="*/ 696 h 712"/>
                  <a:gd name="T40" fmla="*/ 235 w 1321"/>
                  <a:gd name="T41" fmla="*/ 689 h 712"/>
                  <a:gd name="T42" fmla="*/ 186 w 1321"/>
                  <a:gd name="T43" fmla="*/ 677 h 712"/>
                  <a:gd name="T44" fmla="*/ 141 w 1321"/>
                  <a:gd name="T45" fmla="*/ 663 h 712"/>
                  <a:gd name="T46" fmla="*/ 102 w 1321"/>
                  <a:gd name="T47" fmla="*/ 648 h 712"/>
                  <a:gd name="T48" fmla="*/ 67 w 1321"/>
                  <a:gd name="T49" fmla="*/ 630 h 712"/>
                  <a:gd name="T50" fmla="*/ 39 w 1321"/>
                  <a:gd name="T51" fmla="*/ 608 h 712"/>
                  <a:gd name="T52" fmla="*/ 18 w 1321"/>
                  <a:gd name="T53" fmla="*/ 583 h 712"/>
                  <a:gd name="T54" fmla="*/ 6 w 1321"/>
                  <a:gd name="T55" fmla="*/ 554 h 712"/>
                  <a:gd name="T56" fmla="*/ 0 w 1321"/>
                  <a:gd name="T57" fmla="*/ 524 h 712"/>
                  <a:gd name="T58" fmla="*/ 0 w 1321"/>
                  <a:gd name="T59" fmla="*/ 520 h 712"/>
                  <a:gd name="T60" fmla="*/ 4 w 1321"/>
                  <a:gd name="T61" fmla="*/ 487 h 712"/>
                  <a:gd name="T62" fmla="*/ 16 w 1321"/>
                  <a:gd name="T63" fmla="*/ 446 h 712"/>
                  <a:gd name="T64" fmla="*/ 51 w 1321"/>
                  <a:gd name="T65" fmla="*/ 370 h 712"/>
                  <a:gd name="T66" fmla="*/ 94 w 1321"/>
                  <a:gd name="T67" fmla="*/ 299 h 712"/>
                  <a:gd name="T68" fmla="*/ 147 w 1321"/>
                  <a:gd name="T69" fmla="*/ 235 h 712"/>
                  <a:gd name="T70" fmla="*/ 204 w 1321"/>
                  <a:gd name="T71" fmla="*/ 176 h 712"/>
                  <a:gd name="T72" fmla="*/ 270 w 1321"/>
                  <a:gd name="T73" fmla="*/ 125 h 712"/>
                  <a:gd name="T74" fmla="*/ 341 w 1321"/>
                  <a:gd name="T75" fmla="*/ 82 h 712"/>
                  <a:gd name="T76" fmla="*/ 415 w 1321"/>
                  <a:gd name="T77" fmla="*/ 47 h 712"/>
                  <a:gd name="T78" fmla="*/ 497 w 1321"/>
                  <a:gd name="T79" fmla="*/ 21 h 712"/>
                  <a:gd name="T80" fmla="*/ 581 w 1321"/>
                  <a:gd name="T81" fmla="*/ 6 h 712"/>
                  <a:gd name="T82" fmla="*/ 667 w 1321"/>
                  <a:gd name="T83" fmla="*/ 0 h 712"/>
                  <a:gd name="T84" fmla="*/ 667 w 1321"/>
                  <a:gd name="T85" fmla="*/ 0 h 712"/>
                  <a:gd name="T86" fmla="*/ 759 w 1321"/>
                  <a:gd name="T87" fmla="*/ 6 h 712"/>
                  <a:gd name="T88" fmla="*/ 847 w 1321"/>
                  <a:gd name="T89" fmla="*/ 23 h 712"/>
                  <a:gd name="T90" fmla="*/ 932 w 1321"/>
                  <a:gd name="T91" fmla="*/ 53 h 712"/>
                  <a:gd name="T92" fmla="*/ 1010 w 1321"/>
                  <a:gd name="T93" fmla="*/ 90 h 712"/>
                  <a:gd name="T94" fmla="*/ 1082 w 1321"/>
                  <a:gd name="T95" fmla="*/ 137 h 712"/>
                  <a:gd name="T96" fmla="*/ 1149 w 1321"/>
                  <a:gd name="T97" fmla="*/ 194 h 712"/>
                  <a:gd name="T98" fmla="*/ 1208 w 1321"/>
                  <a:gd name="T99" fmla="*/ 256 h 712"/>
                  <a:gd name="T100" fmla="*/ 1258 w 1321"/>
                  <a:gd name="T101" fmla="*/ 325 h 712"/>
                  <a:gd name="T102" fmla="*/ 1301 w 1321"/>
                  <a:gd name="T103" fmla="*/ 401 h 712"/>
                  <a:gd name="T104" fmla="*/ 1301 w 1321"/>
                  <a:gd name="T105" fmla="*/ 401 h 7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33CC33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BBF6EE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ru-RU" sz="1000" kern="0"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28" name="Text Box 14"/>
            <p:cNvSpPr txBox="1">
              <a:spLocks noChangeArrowheads="1"/>
            </p:cNvSpPr>
            <p:nvPr/>
          </p:nvSpPr>
          <p:spPr bwMode="gray">
            <a:xfrm>
              <a:off x="2532" y="1787"/>
              <a:ext cx="800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altLang="ru-RU" sz="2900" b="1" kern="0" dirty="0" smtClean="0">
                  <a:solidFill>
                    <a:sysClr val="windowText" lastClr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 Black" pitchFamily="34" charset="0"/>
                </a:rPr>
                <a:t>ГД</a:t>
              </a:r>
              <a:endParaRPr lang="en-US" altLang="ru-RU" sz="2900" b="1" kern="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endParaRPr>
            </a:p>
          </p:txBody>
        </p:sp>
      </p:grpSp>
      <p:pic>
        <p:nvPicPr>
          <p:cNvPr id="4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4299382"/>
            <a:ext cx="1547663" cy="844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324" y="2397551"/>
            <a:ext cx="2743200" cy="1493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0956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3642004"/>
            <a:ext cx="2338783" cy="1501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71406" y="133351"/>
            <a:ext cx="8858312" cy="350865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Arial Black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ЖАЛОБЫ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Неспецифические: </a:t>
            </a:r>
            <a:r>
              <a:rPr lang="ru-RU" sz="1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слабость, утомляемость, сонливость, головокружение, одышка при физической нагрузке, сердцебиение, обмороки, снижение трудоспособности, лихорадка, потеря аппетита, похудание.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Зуд кожи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Извращение вкуса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Жжение языка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Спонтанная кровоточивость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Парестезии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Боли в костях, грудине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Боли в левом подреберье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Боли в правом подреберье</a:t>
            </a:r>
            <a:endParaRPr lang="ru-RU" sz="18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285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4299383"/>
            <a:ext cx="1547664" cy="844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0761" y="1352549"/>
            <a:ext cx="228600" cy="185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22859" y="2878333"/>
            <a:ext cx="228600" cy="65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81600" y="2894407"/>
            <a:ext cx="228600" cy="620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567715"/>
              </p:ext>
            </p:extLst>
          </p:nvPr>
        </p:nvGraphicFramePr>
        <p:xfrm>
          <a:off x="4495800" y="3489744"/>
          <a:ext cx="1905000" cy="51816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1905000"/>
              </a:tblGrid>
              <a:tr h="473066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 Black" pitchFamily="34" charset="0"/>
                        </a:rPr>
                        <a:t>ПИТАНИЕ, ЭКОЛОГИЯ</a:t>
                      </a:r>
                      <a:endParaRPr lang="ru-RU" sz="1400" dirty="0">
                        <a:latin typeface="Arial Black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8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47950" y="3838928"/>
            <a:ext cx="228600" cy="151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7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647950" y="3037053"/>
            <a:ext cx="228600" cy="1401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61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647950" y="1809227"/>
            <a:ext cx="228600" cy="140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0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647950" y="2430365"/>
            <a:ext cx="228600" cy="141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Прямоугольник 1"/>
          <p:cNvSpPr/>
          <p:nvPr/>
        </p:nvSpPr>
        <p:spPr>
          <a:xfrm>
            <a:off x="228600" y="133351"/>
            <a:ext cx="8686800" cy="46166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Arial Black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ОСОБЕННОСТИ АНАМНЕЗА</a:t>
            </a:r>
            <a:endParaRPr lang="ru-RU" sz="16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2837349"/>
              </p:ext>
            </p:extLst>
          </p:nvPr>
        </p:nvGraphicFramePr>
        <p:xfrm>
          <a:off x="5791200" y="1581150"/>
          <a:ext cx="2303858" cy="59436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2303858"/>
              </a:tblGrid>
              <a:tr h="59436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 Black" pitchFamily="34" charset="0"/>
                        </a:rPr>
                        <a:t>ЭКЗОГЕННЫЕ ФАКТОРЫ</a:t>
                      </a:r>
                      <a:endParaRPr lang="ru-RU" sz="1400" dirty="0">
                        <a:latin typeface="Arial Black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Блок-схема: решение 3"/>
          <p:cNvSpPr/>
          <p:nvPr/>
        </p:nvSpPr>
        <p:spPr>
          <a:xfrm>
            <a:off x="5715000" y="2362198"/>
            <a:ext cx="2362200" cy="1152526"/>
          </a:xfrm>
          <a:prstGeom prst="flowChartDecision">
            <a:avLst/>
          </a:prstGeom>
          <a:solidFill>
            <a:srgbClr val="FF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latin typeface="Arial Black" pitchFamily="34" charset="0"/>
              </a:rPr>
              <a:t>?</a:t>
            </a:r>
            <a:endParaRPr lang="ru-RU" sz="4000" dirty="0">
              <a:latin typeface="Arial Black" pitchFamily="34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781800" y="2153367"/>
            <a:ext cx="228600" cy="208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1307147"/>
              </p:ext>
            </p:extLst>
          </p:nvPr>
        </p:nvGraphicFramePr>
        <p:xfrm>
          <a:off x="7086600" y="3562350"/>
          <a:ext cx="1981200" cy="51816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1981200"/>
              </a:tblGrid>
              <a:tr h="45720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 Black" pitchFamily="34" charset="0"/>
                        </a:rPr>
                        <a:t>ЗАБОЛЕВАНИЯ ЖКТ, ПОЧЕК</a:t>
                      </a:r>
                      <a:endParaRPr lang="ru-RU" sz="1400" dirty="0">
                        <a:latin typeface="Arial Black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5" name="Минус 14"/>
          <p:cNvSpPr/>
          <p:nvPr/>
        </p:nvSpPr>
        <p:spPr>
          <a:xfrm>
            <a:off x="5181600" y="2894407"/>
            <a:ext cx="632483" cy="88108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Минус 19"/>
          <p:cNvSpPr/>
          <p:nvPr/>
        </p:nvSpPr>
        <p:spPr>
          <a:xfrm>
            <a:off x="8012441" y="2862261"/>
            <a:ext cx="415528" cy="152400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7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786599" y="4402069"/>
            <a:ext cx="228600" cy="3032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2" name="Прямоугольник 41"/>
          <p:cNvSpPr/>
          <p:nvPr/>
        </p:nvSpPr>
        <p:spPr>
          <a:xfrm>
            <a:off x="3352800" y="2153366"/>
            <a:ext cx="2286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14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5105400" y="2362198"/>
            <a:ext cx="838200" cy="67710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rial Black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</a:t>
            </a:r>
            <a:endParaRPr lang="ru-RU" sz="2400" b="1" dirty="0" smtClean="0">
              <a:solidFill>
                <a:schemeClr val="accent1">
                  <a:lumMod val="75000"/>
                </a:schemeClr>
              </a:solidFill>
              <a:latin typeface="Arial Black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14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7924800" y="2387084"/>
            <a:ext cx="990599" cy="40011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Arial Black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</a:t>
            </a:r>
            <a:endParaRPr lang="ru-RU" sz="2000" b="1" dirty="0">
              <a:solidFill>
                <a:schemeClr val="accent1">
                  <a:lumMod val="75000"/>
                </a:schemeClr>
              </a:solidFill>
              <a:latin typeface="Arial Black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5352651" y="4377900"/>
            <a:ext cx="3132438" cy="501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9" name="Минус 48"/>
          <p:cNvSpPr/>
          <p:nvPr/>
        </p:nvSpPr>
        <p:spPr>
          <a:xfrm rot="16200000">
            <a:off x="8229395" y="4143326"/>
            <a:ext cx="415528" cy="152400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V="1">
            <a:off x="5090491" y="4156703"/>
            <a:ext cx="428463" cy="62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5" name="Овал 44"/>
          <p:cNvSpPr/>
          <p:nvPr/>
        </p:nvSpPr>
        <p:spPr>
          <a:xfrm>
            <a:off x="1447800" y="915566"/>
            <a:ext cx="2590800" cy="792088"/>
          </a:xfrm>
          <a:prstGeom prst="ellipse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Arial Black" pitchFamily="34" charset="0"/>
              </a:rPr>
              <a:t>Провоцирую-</a:t>
            </a:r>
            <a:r>
              <a:rPr lang="ru-RU" sz="1600" dirty="0" err="1" smtClean="0">
                <a:latin typeface="Arial Black" pitchFamily="34" charset="0"/>
              </a:rPr>
              <a:t>щий</a:t>
            </a:r>
            <a:r>
              <a:rPr lang="ru-RU" sz="1600" dirty="0" smtClean="0">
                <a:latin typeface="Arial Black" pitchFamily="34" charset="0"/>
              </a:rPr>
              <a:t> фактор</a:t>
            </a:r>
            <a:endParaRPr lang="ru-RU" sz="1600" dirty="0">
              <a:latin typeface="Arial Black" pitchFamily="34" charset="0"/>
            </a:endParaRPr>
          </a:p>
        </p:txBody>
      </p:sp>
      <p:sp>
        <p:nvSpPr>
          <p:cNvPr id="50" name="Блок-схема: данные 49"/>
          <p:cNvSpPr/>
          <p:nvPr/>
        </p:nvSpPr>
        <p:spPr>
          <a:xfrm>
            <a:off x="1409700" y="1949387"/>
            <a:ext cx="2705100" cy="480977"/>
          </a:xfrm>
          <a:prstGeom prst="flowChartInputOutpu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Arial Black" pitchFamily="34" charset="0"/>
              </a:rPr>
              <a:t>Гемо-трансфузии</a:t>
            </a:r>
            <a:endParaRPr lang="ru-RU" sz="1400" dirty="0">
              <a:latin typeface="Arial Black" pitchFamily="34" charset="0"/>
            </a:endParaRPr>
          </a:p>
        </p:txBody>
      </p:sp>
      <p:sp>
        <p:nvSpPr>
          <p:cNvPr id="51" name="Блок-схема: процесс 50"/>
          <p:cNvSpPr/>
          <p:nvPr/>
        </p:nvSpPr>
        <p:spPr>
          <a:xfrm>
            <a:off x="1694985" y="2571750"/>
            <a:ext cx="2286000" cy="471489"/>
          </a:xfrm>
          <a:prstGeom prst="flowChartProcess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Arial Black" pitchFamily="34" charset="0"/>
              </a:rPr>
              <a:t>ЛЕКАРСТВА</a:t>
            </a:r>
            <a:endParaRPr lang="ru-RU" sz="1600" dirty="0">
              <a:latin typeface="Arial Black" pitchFamily="34" charset="0"/>
            </a:endParaRPr>
          </a:p>
        </p:txBody>
      </p:sp>
      <p:pic>
        <p:nvPicPr>
          <p:cNvPr id="59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47950" y="4546755"/>
            <a:ext cx="228600" cy="151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5" name="Блок-схема: данные 54"/>
          <p:cNvSpPr/>
          <p:nvPr/>
        </p:nvSpPr>
        <p:spPr>
          <a:xfrm>
            <a:off x="1409700" y="3983460"/>
            <a:ext cx="2667000" cy="570249"/>
          </a:xfrm>
          <a:prstGeom prst="flowChartInputOutpu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Arial Black" pitchFamily="34" charset="0"/>
              </a:rPr>
              <a:t>НАСЛЕДСТ-ВЕННОСТЬ</a:t>
            </a:r>
            <a:endParaRPr lang="ru-RU" sz="1400" dirty="0">
              <a:latin typeface="Arial Black" pitchFamily="34" charset="0"/>
            </a:endParaRPr>
          </a:p>
        </p:txBody>
      </p:sp>
      <p:sp>
        <p:nvSpPr>
          <p:cNvPr id="56" name="Овал 55"/>
          <p:cNvSpPr/>
          <p:nvPr/>
        </p:nvSpPr>
        <p:spPr>
          <a:xfrm>
            <a:off x="1656885" y="4685464"/>
            <a:ext cx="2362200" cy="423630"/>
          </a:xfrm>
          <a:prstGeom prst="ellipse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Arial Black" pitchFamily="34" charset="0"/>
              </a:rPr>
              <a:t>Аллергии</a:t>
            </a:r>
            <a:endParaRPr lang="ru-RU" sz="1600" dirty="0">
              <a:latin typeface="Arial Black" pitchFamily="34" charset="0"/>
            </a:endParaRPr>
          </a:p>
        </p:txBody>
      </p:sp>
      <p:sp>
        <p:nvSpPr>
          <p:cNvPr id="52" name="Блок-схема: решение 51"/>
          <p:cNvSpPr/>
          <p:nvPr/>
        </p:nvSpPr>
        <p:spPr>
          <a:xfrm>
            <a:off x="1543050" y="3177214"/>
            <a:ext cx="2438400" cy="661714"/>
          </a:xfrm>
          <a:prstGeom prst="flowChartDecision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Arial Black" pitchFamily="34" charset="0"/>
              </a:rPr>
              <a:t>Динамика</a:t>
            </a:r>
            <a:endParaRPr lang="ru-RU" sz="1600" dirty="0">
              <a:latin typeface="Arial Black" pitchFamily="34" charset="0"/>
            </a:endParaRPr>
          </a:p>
        </p:txBody>
      </p:sp>
      <p:sp>
        <p:nvSpPr>
          <p:cNvPr id="33" name="Номер слайда 3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065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34176" y="3219822"/>
            <a:ext cx="2709824" cy="1923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8981406"/>
              </p:ext>
            </p:extLst>
          </p:nvPr>
        </p:nvGraphicFramePr>
        <p:xfrm>
          <a:off x="1524000" y="539750"/>
          <a:ext cx="6096000" cy="51816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6096000"/>
              </a:tblGrid>
              <a:tr h="0">
                <a:tc>
                  <a:txBody>
                    <a:bodyPr/>
                    <a:lstStyle/>
                    <a:p>
                      <a:pPr algn="l"/>
                      <a:r>
                        <a:rPr lang="ru-RU" sz="2800" dirty="0" smtClean="0">
                          <a:solidFill>
                            <a:srgbClr val="0070C0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 Black" pitchFamily="34" charset="0"/>
                        </a:rPr>
                        <a:t>ОБЩИЙ ОСМОТР</a:t>
                      </a:r>
                      <a:endParaRPr lang="ru-RU" sz="2800" dirty="0">
                        <a:solidFill>
                          <a:srgbClr val="0070C0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Arial Black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1200" y="361950"/>
            <a:ext cx="1600200" cy="70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179512" y="1203598"/>
            <a:ext cx="8712968" cy="275767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lvl="0" defTabSz="685800">
              <a:lnSpc>
                <a:spcPct val="90000"/>
              </a:lnSpc>
              <a:spcBef>
                <a:spcPts val="750"/>
              </a:spcBef>
              <a:buFont typeface="Wingdings" pitchFamily="2" charset="2"/>
              <a:buChar char="Ø"/>
            </a:pPr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Общее состояние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и сознание </a:t>
            </a:r>
          </a:p>
          <a:p>
            <a:pPr lvl="0" defTabSz="685800">
              <a:lnSpc>
                <a:spcPct val="90000"/>
              </a:lnSpc>
              <a:spcBef>
                <a:spcPts val="750"/>
              </a:spcBef>
              <a:buFont typeface="Wingdings" pitchFamily="2" charset="2"/>
              <a:buChar char="Ø"/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 Кожа: </a:t>
            </a:r>
            <a:r>
              <a:rPr lang="ru-RU" sz="2000" dirty="0" smtClean="0">
                <a:latin typeface="Arial Black" pitchFamily="34" charset="0"/>
              </a:rPr>
              <a:t>цвет, сухость, сыпи, кровоподтеки</a:t>
            </a:r>
            <a:endParaRPr lang="ru-RU" sz="2000" b="1" dirty="0" smtClean="0">
              <a:solidFill>
                <a:schemeClr val="accent1">
                  <a:lumMod val="75000"/>
                </a:schemeClr>
              </a:solidFill>
              <a:latin typeface="Arial Black" pitchFamily="34" charset="0"/>
            </a:endParaRPr>
          </a:p>
          <a:p>
            <a:pPr lvl="0" defTabSz="685800">
              <a:lnSpc>
                <a:spcPct val="90000"/>
              </a:lnSpc>
              <a:spcBef>
                <a:spcPts val="750"/>
              </a:spcBef>
              <a:buFont typeface="Wingdings" pitchFamily="2" charset="2"/>
              <a:buChar char="Ø"/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 Слизистые</a:t>
            </a:r>
          </a:p>
          <a:p>
            <a:pPr lvl="0" defTabSz="685800">
              <a:lnSpc>
                <a:spcPct val="90000"/>
              </a:lnSpc>
              <a:spcBef>
                <a:spcPts val="750"/>
              </a:spcBef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 Полость рта: </a:t>
            </a:r>
            <a:r>
              <a:rPr lang="ru-RU" sz="2000" dirty="0" smtClean="0">
                <a:latin typeface="Arial Black" pitchFamily="34" charset="0"/>
              </a:rPr>
              <a:t>«лакированный язык», хейлит, язвы</a:t>
            </a:r>
          </a:p>
          <a:p>
            <a:pPr lvl="0" defTabSz="685800">
              <a:lnSpc>
                <a:spcPct val="90000"/>
              </a:lnSpc>
              <a:spcBef>
                <a:spcPts val="750"/>
              </a:spcBef>
              <a:buFont typeface="Wingdings" pitchFamily="2" charset="2"/>
              <a:buChar char="Ø"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Пальпация лимфоузлов – </a:t>
            </a:r>
            <a:r>
              <a:rPr lang="ru-RU" sz="2000" dirty="0" err="1" smtClean="0">
                <a:latin typeface="Arial Black" pitchFamily="34" charset="0"/>
              </a:rPr>
              <a:t>лимфаденопатии</a:t>
            </a:r>
            <a:endParaRPr lang="ru-RU" sz="2000" dirty="0" smtClean="0">
              <a:solidFill>
                <a:schemeClr val="accent1">
                  <a:lumMod val="75000"/>
                </a:schemeClr>
              </a:solidFill>
              <a:latin typeface="Arial Black" pitchFamily="34" charset="0"/>
            </a:endParaRPr>
          </a:p>
          <a:p>
            <a:pPr lvl="0" defTabSz="685800">
              <a:lnSpc>
                <a:spcPct val="90000"/>
              </a:lnSpc>
              <a:spcBef>
                <a:spcPts val="750"/>
              </a:spcBef>
              <a:buFont typeface="Wingdings" pitchFamily="2" charset="2"/>
              <a:buChar char="Ø"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Осмотр костно-мышечной системы</a:t>
            </a:r>
          </a:p>
          <a:p>
            <a:pPr lvl="0" defTabSz="685800">
              <a:lnSpc>
                <a:spcPct val="90000"/>
              </a:lnSpc>
              <a:spcBef>
                <a:spcPts val="750"/>
              </a:spcBef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 Пальпация печени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4220834"/>
            <a:ext cx="1691679" cy="922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4220835"/>
            <a:ext cx="1691679" cy="922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6527432"/>
              </p:ext>
            </p:extLst>
          </p:nvPr>
        </p:nvGraphicFramePr>
        <p:xfrm>
          <a:off x="1524000" y="539750"/>
          <a:ext cx="6096000" cy="51816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6096000"/>
              </a:tblGrid>
              <a:tr h="0">
                <a:tc>
                  <a:txBody>
                    <a:bodyPr/>
                    <a:lstStyle/>
                    <a:p>
                      <a:pPr algn="l"/>
                      <a:r>
                        <a:rPr lang="ru-RU" sz="2800" dirty="0" smtClean="0">
                          <a:solidFill>
                            <a:srgbClr val="0070C0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 Black" pitchFamily="34" charset="0"/>
                        </a:rPr>
                        <a:t>ПЕРКУССИЯ СЕЛЕЗЁНКИ</a:t>
                      </a:r>
                      <a:endParaRPr lang="ru-RU" sz="2800" dirty="0">
                        <a:solidFill>
                          <a:srgbClr val="0070C0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Arial Black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179512" y="1203598"/>
            <a:ext cx="8712968" cy="48013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lvl="0" defTabSz="685800">
              <a:lnSpc>
                <a:spcPct val="90000"/>
              </a:lnSpc>
              <a:spcBef>
                <a:spcPts val="750"/>
              </a:spcBef>
            </a:pPr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2" name="Прямоугольник 1"/>
          <p:cNvSpPr/>
          <p:nvPr/>
        </p:nvSpPr>
        <p:spPr>
          <a:xfrm>
            <a:off x="683568" y="1203598"/>
            <a:ext cx="69847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В норме длинник селезенки составляет </a:t>
            </a:r>
            <a:r>
              <a:rPr lang="ru-RU" sz="2000" b="1" dirty="0"/>
              <a:t>6-8</a:t>
            </a:r>
            <a:r>
              <a:rPr lang="ru-RU" sz="2000" dirty="0"/>
              <a:t> см, поперечник </a:t>
            </a:r>
            <a:r>
              <a:rPr lang="ru-RU" sz="2000" dirty="0" smtClean="0"/>
              <a:t>         </a:t>
            </a:r>
            <a:r>
              <a:rPr lang="ru-RU" sz="2000" b="1" dirty="0" smtClean="0"/>
              <a:t>4-6 </a:t>
            </a:r>
            <a:r>
              <a:rPr lang="ru-RU" sz="2000" dirty="0"/>
              <a:t>см</a:t>
            </a:r>
            <a:r>
              <a:rPr lang="ru-RU" sz="2000" dirty="0" smtClean="0"/>
              <a:t>. Увеличение селезёнки –</a:t>
            </a:r>
            <a:r>
              <a:rPr lang="ru-RU" dirty="0" smtClean="0"/>
              <a:t> </a:t>
            </a:r>
            <a:r>
              <a:rPr lang="ru-RU" sz="2800" b="1" dirty="0" smtClean="0"/>
              <a:t>спленомегалия.</a:t>
            </a:r>
            <a:endParaRPr lang="ru-RU" sz="28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049520"/>
            <a:ext cx="3476913" cy="2610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5732" y="2049520"/>
            <a:ext cx="3302630" cy="2610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6677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4598750"/>
              </p:ext>
            </p:extLst>
          </p:nvPr>
        </p:nvGraphicFramePr>
        <p:xfrm>
          <a:off x="1524000" y="539750"/>
          <a:ext cx="6096000" cy="51816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6096000"/>
              </a:tblGrid>
              <a:tr h="0">
                <a:tc>
                  <a:txBody>
                    <a:bodyPr/>
                    <a:lstStyle/>
                    <a:p>
                      <a:pPr algn="l"/>
                      <a:r>
                        <a:rPr lang="ru-RU" sz="2800" dirty="0" smtClean="0">
                          <a:solidFill>
                            <a:srgbClr val="0070C0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 Black" pitchFamily="34" charset="0"/>
                        </a:rPr>
                        <a:t>ПАЛЬПАЦИЯ СЕЛЕЗЁНКИ</a:t>
                      </a:r>
                      <a:endParaRPr lang="ru-RU" sz="2800" dirty="0">
                        <a:solidFill>
                          <a:srgbClr val="0070C0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Arial Black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179512" y="1203598"/>
            <a:ext cx="8712968" cy="48013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lvl="0" defTabSz="685800">
              <a:lnSpc>
                <a:spcPct val="90000"/>
              </a:lnSpc>
              <a:spcBef>
                <a:spcPts val="750"/>
              </a:spcBef>
            </a:pPr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2" name="Прямоугольник 1"/>
          <p:cNvSpPr/>
          <p:nvPr/>
        </p:nvSpPr>
        <p:spPr>
          <a:xfrm>
            <a:off x="683568" y="1203598"/>
            <a:ext cx="6984776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Заключение 1.</a:t>
            </a:r>
            <a:r>
              <a:rPr lang="ru-RU" sz="1600" dirty="0"/>
              <a:t> Селезенка не пальпируется (норма).</a:t>
            </a:r>
          </a:p>
          <a:p>
            <a:r>
              <a:rPr lang="ru-RU" sz="1600" b="1" dirty="0"/>
              <a:t>Заключение 2.</a:t>
            </a:r>
            <a:r>
              <a:rPr lang="ru-RU" sz="1600" dirty="0"/>
              <a:t> Пальпируется плотная безболезненная малоподвижная селезенка с ровной поверхностью, нижний полюс расположен на расстоянии 8 см от края реберной дуги.</a:t>
            </a:r>
          </a:p>
          <a:p>
            <a:r>
              <a:rPr lang="ru-RU" sz="2800" b="1" dirty="0" smtClean="0"/>
              <a:t>.</a:t>
            </a:r>
            <a:endParaRPr lang="ru-RU" sz="2800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335876"/>
            <a:ext cx="3384376" cy="23564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7384" y="2335877"/>
            <a:ext cx="3253008" cy="23564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1535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Другая 3">
      <a:dk1>
        <a:sysClr val="windowText" lastClr="000000"/>
      </a:dk1>
      <a:lt1>
        <a:sysClr val="window" lastClr="FFFFFF"/>
      </a:lt1>
      <a:dk2>
        <a:srgbClr val="246374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31859B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7000</TotalTime>
  <Words>384</Words>
  <Application>Microsoft Office PowerPoint</Application>
  <PresentationFormat>Экран (16:9)</PresentationFormat>
  <Paragraphs>125</Paragraphs>
  <Slides>14</Slides>
  <Notes>12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6" baseType="lpstr">
      <vt:lpstr>Office Theme</vt:lpstr>
      <vt:lpstr>Слайд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НЕВОЗМОЖНО ИЗМЕНИТЬ И ДОВЕСТИ ДО СОВЕРШЕНСТВА ДЕЙСТВИЯ, КОТОРЫЕ НЕЛЬЗЯ ЧЕТКО ОПИСАТЬ И ПРОАНАЛИЗИРОВАТЬ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grig</dc:creator>
  <cp:lastModifiedBy>Директор</cp:lastModifiedBy>
  <cp:revision>942</cp:revision>
  <cp:lastPrinted>2018-09-18T06:31:12Z</cp:lastPrinted>
  <dcterms:created xsi:type="dcterms:W3CDTF">2017-12-04T15:47:45Z</dcterms:created>
  <dcterms:modified xsi:type="dcterms:W3CDTF">2018-09-25T12:12:07Z</dcterms:modified>
</cp:coreProperties>
</file>