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0CB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20.10.2014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20.10.2014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base.garant.ru/7041913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txBody>
          <a:bodyPr>
            <a:normAutofit/>
          </a:bodyPr>
          <a:lstStyle/>
          <a:p>
            <a:r>
              <a:rPr lang="ru-RU" sz="3600" b="1" dirty="0" smtClean="0">
                <a:solidFill>
                  <a:srgbClr val="C00000"/>
                </a:solidFill>
                <a:latin typeface="Bookman Old Style" pitchFamily="18" charset="0"/>
              </a:rPr>
              <a:t>Страховая медицина.</a:t>
            </a:r>
            <a:r>
              <a:rPr lang="ru-RU" sz="3200" dirty="0" smtClean="0">
                <a:solidFill>
                  <a:srgbClr val="C00000"/>
                </a:solidFill>
                <a:latin typeface="Bookman Old Style" pitchFamily="18" charset="0"/>
              </a:rPr>
              <a:t/>
            </a:r>
            <a:br>
              <a:rPr lang="ru-RU" sz="3200" dirty="0" smtClean="0">
                <a:solidFill>
                  <a:srgbClr val="C00000"/>
                </a:solidFill>
                <a:latin typeface="Bookman Old Style" pitchFamily="18" charset="0"/>
              </a:rPr>
            </a:br>
            <a:r>
              <a:rPr lang="ru-RU" sz="3200" b="1" dirty="0" smtClean="0">
                <a:solidFill>
                  <a:srgbClr val="240CB4"/>
                </a:solidFill>
                <a:latin typeface="Bookman Old Style" pitchFamily="18" charset="0"/>
              </a:rPr>
              <a:t> «Организационно - правовая основа обязательного медицинского страхования, добровольного медицинского страхования».</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357982"/>
          </a:xfrm>
        </p:spPr>
        <p:txBody>
          <a:bodyPr>
            <a:normAutofit fontScale="70000" lnSpcReduction="20000"/>
          </a:bodyPr>
          <a:lstStyle/>
          <a:p>
            <a:pPr>
              <a:buNone/>
            </a:pPr>
            <a:r>
              <a:rPr lang="ru-RU" dirty="0" smtClean="0"/>
              <a:t> </a:t>
            </a:r>
            <a:r>
              <a:rPr lang="ru-RU" sz="3600" b="1" dirty="0" smtClean="0">
                <a:latin typeface="Bookman Old Style" pitchFamily="18" charset="0"/>
              </a:rPr>
              <a:t>Каждый гражданин получает страховой медицинский полис, имеющий одинаковую силу на всей территории Российской Федерации и имеют право на (ст. 16 ФЗ-326):</a:t>
            </a:r>
          </a:p>
          <a:p>
            <a:pPr>
              <a:buNone/>
            </a:pPr>
            <a:r>
              <a:rPr lang="ru-RU" sz="3600" b="1" dirty="0" smtClean="0">
                <a:latin typeface="Bookman Old Style" pitchFamily="18" charset="0"/>
              </a:rPr>
              <a:t>1) бесплатное оказание им медицинской помощи медицинскими организациями при наступлении страхового случая:                                                                                                           а) на всей территории Российской Федерации в объеме, установленном базовой программой обязательного медицинского страхования;                                                                     б) на территории субъекта Российской Федерации, в котором выдан полис обязательного медицинского страхования, в объеме, установленном территориальной программой обязательного медицинского страхования;</a:t>
            </a:r>
          </a:p>
          <a:p>
            <a:pPr>
              <a:buNone/>
            </a:pPr>
            <a:endParaRPr lang="ru-RU" dirty="0" smtClean="0">
              <a:latin typeface="Bookman Old Style" pitchFamily="18" charset="0"/>
            </a:endParaRPr>
          </a:p>
          <a:p>
            <a:pPr>
              <a:buNone/>
            </a:pPr>
            <a:r>
              <a:rPr lang="ru-RU" dirty="0" smtClean="0">
                <a:latin typeface="Bookman Old Style" pitchFamily="18" charset="0"/>
              </a:rPr>
              <a:t> </a:t>
            </a:r>
            <a:endParaRPr lang="ru-RU" dirty="0">
              <a:latin typeface="Bookman Old Styl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15436" cy="6357982"/>
          </a:xfrm>
        </p:spPr>
        <p:txBody>
          <a:bodyPr>
            <a:normAutofit fontScale="85000" lnSpcReduction="20000"/>
          </a:bodyPr>
          <a:lstStyle/>
          <a:p>
            <a:r>
              <a:rPr lang="ru-RU" b="1" dirty="0" smtClean="0">
                <a:latin typeface="Bookman Old Style" pitchFamily="18" charset="0"/>
              </a:rPr>
              <a:t>2) выбор страховой медицинской организации путем подачи заявления в порядке, установленном правилами обязательного медицинского страхования;</a:t>
            </a:r>
          </a:p>
          <a:p>
            <a:endParaRPr lang="ru-RU" b="1" dirty="0" smtClean="0">
              <a:latin typeface="Bookman Old Style" pitchFamily="18" charset="0"/>
            </a:endParaRPr>
          </a:p>
          <a:p>
            <a:r>
              <a:rPr lang="ru-RU" b="1" dirty="0" smtClean="0">
                <a:latin typeface="Bookman Old Style" pitchFamily="18" charset="0"/>
              </a:rPr>
              <a:t>3) замену страховой медицинской организации, в которой ранее был застрахован гражданин, один раз в течение календарного года не позднее 1 ноября либо чаще в случае изменения места жительства или прекращения действия договора о финансовом обеспечении обязательного медицинского страхования в порядке, установленном правилами обязательного медицинского страхования, путем подачи заявления во вновь выбранную страховую медицинскую организацию;</a:t>
            </a:r>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14290"/>
            <a:ext cx="8643998" cy="6357982"/>
          </a:xfrm>
        </p:spPr>
        <p:txBody>
          <a:bodyPr>
            <a:normAutofit fontScale="92500" lnSpcReduction="10000"/>
          </a:bodyPr>
          <a:lstStyle/>
          <a:p>
            <a:r>
              <a:rPr lang="ru-RU" b="1" dirty="0" smtClean="0">
                <a:latin typeface="Bookman Old Style" pitchFamily="18" charset="0"/>
              </a:rPr>
              <a:t>4) выбор медицинской организации из медицинских организаций, участвующих в реализации территориальной программы обязательного медицинского страхования в соответствии с законодательством Российской Федерации;</a:t>
            </a:r>
          </a:p>
          <a:p>
            <a:r>
              <a:rPr lang="ru-RU" b="1" dirty="0" smtClean="0">
                <a:latin typeface="Bookman Old Style" pitchFamily="18" charset="0"/>
              </a:rPr>
              <a:t>5) выбор врача путем подачи заявления лично или через своего представителя на имя руководителя медицинской организации в соответствии с законодательством Российской Федерации;</a:t>
            </a:r>
          </a:p>
          <a:p>
            <a:pPr>
              <a:buNone/>
            </a:pP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429420"/>
          </a:xfrm>
        </p:spPr>
        <p:txBody>
          <a:bodyPr>
            <a:normAutofit fontScale="85000" lnSpcReduction="20000"/>
          </a:bodyPr>
          <a:lstStyle/>
          <a:p>
            <a:r>
              <a:rPr lang="ru-RU" b="1" dirty="0" smtClean="0">
                <a:latin typeface="Bookman Old Style" pitchFamily="18" charset="0"/>
              </a:rPr>
              <a:t>6) получение от территориального фонда, страховой медицинской организации и медицинских организаций достоверной информации о видах, качестве и об условиях предоставления медицинской помощи;</a:t>
            </a:r>
          </a:p>
          <a:p>
            <a:r>
              <a:rPr lang="ru-RU" b="1" dirty="0" smtClean="0">
                <a:latin typeface="Bookman Old Style" pitchFamily="18" charset="0"/>
              </a:rPr>
              <a:t>7) защиту персональных данных, необходимых для ведения персонифицированного учета в сфере обязательного медицинского страхования;</a:t>
            </a:r>
          </a:p>
          <a:p>
            <a:r>
              <a:rPr lang="ru-RU" b="1" dirty="0" smtClean="0">
                <a:latin typeface="Bookman Old Style" pitchFamily="18" charset="0"/>
              </a:rPr>
              <a:t>8) возмещение страховой медицинской организацией ущерба, причиненного в связи с неисполнением или ненадлежащим исполнением ею обязанностей по организации предоставления медицинской помощи, в соответствии с законодательством Российской Федерации;</a:t>
            </a:r>
            <a:endParaRPr lang="ru-RU" b="1" dirty="0">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429420"/>
          </a:xfrm>
        </p:spPr>
        <p:txBody>
          <a:bodyPr/>
          <a:lstStyle/>
          <a:p>
            <a:r>
              <a:rPr lang="ru-RU" b="1" dirty="0" smtClean="0">
                <a:latin typeface="Bookman Old Style" pitchFamily="18" charset="0"/>
              </a:rPr>
              <a:t>9) возмещение медицинской организацией ущерба, причиненного в связи с неисполнением или ненадлежащим исполнением ею обязанностей по организации и оказанию медицинской помощи, в соответствии с законодательством Российской Федерации;</a:t>
            </a:r>
          </a:p>
          <a:p>
            <a:r>
              <a:rPr lang="ru-RU" b="1" dirty="0" smtClean="0">
                <a:latin typeface="Bookman Old Style" pitchFamily="18" charset="0"/>
              </a:rPr>
              <a:t>10) защиту прав и законных интересов в сфере обязательного медицинского страхования.</a:t>
            </a:r>
          </a:p>
          <a:p>
            <a:pPr>
              <a:buNone/>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429420"/>
          </a:xfrm>
        </p:spPr>
        <p:txBody>
          <a:bodyPr>
            <a:normAutofit fontScale="70000" lnSpcReduction="20000"/>
          </a:bodyPr>
          <a:lstStyle/>
          <a:p>
            <a:r>
              <a:rPr lang="ru-RU" b="1" u="sng" dirty="0" smtClean="0">
                <a:solidFill>
                  <a:srgbClr val="C00000"/>
                </a:solidFill>
                <a:latin typeface="Bookman Old Style" pitchFamily="18" charset="0"/>
              </a:rPr>
              <a:t>Застрахованные лица обязаны:</a:t>
            </a:r>
          </a:p>
          <a:p>
            <a:pPr>
              <a:buNone/>
            </a:pPr>
            <a:endParaRPr lang="ru-RU" u="sng" dirty="0" smtClean="0">
              <a:solidFill>
                <a:srgbClr val="C00000"/>
              </a:solidFill>
              <a:latin typeface="Bookman Old Style" pitchFamily="18" charset="0"/>
            </a:endParaRPr>
          </a:p>
          <a:p>
            <a:r>
              <a:rPr lang="ru-RU" b="1" dirty="0" smtClean="0">
                <a:latin typeface="Bookman Old Style" pitchFamily="18" charset="0"/>
              </a:rPr>
              <a:t>1) предъявить полис обязательного медицинского страхования при обращении за медицинской помощью, за исключением случаев оказания экстренной медицинской помощи;</a:t>
            </a:r>
          </a:p>
          <a:p>
            <a:r>
              <a:rPr lang="ru-RU" b="1" dirty="0" smtClean="0">
                <a:latin typeface="Bookman Old Style" pitchFamily="18" charset="0"/>
              </a:rPr>
              <a:t>2) подать в страховую медицинскую организацию лично или через своего представителя заявление о выборе страховой медицинской организации в соответствии с правилами обязательного медицинского страхования;</a:t>
            </a:r>
          </a:p>
          <a:p>
            <a:r>
              <a:rPr lang="ru-RU" b="1" dirty="0" smtClean="0">
                <a:latin typeface="Bookman Old Style" pitchFamily="18" charset="0"/>
              </a:rPr>
              <a:t>3) уведомить страховую медицинскую организацию об изменении фамилии, имени, отчества, места жительства в течение одного месяца со дня, когда эти изменения произошли;</a:t>
            </a:r>
          </a:p>
          <a:p>
            <a:r>
              <a:rPr lang="ru-RU" b="1" dirty="0" smtClean="0">
                <a:latin typeface="Bookman Old Style" pitchFamily="18" charset="0"/>
              </a:rPr>
              <a:t>4) осуществить выбор страховой медицинской организации по новому месту жительства в течение одного месяца в случае изменения места жительства и отсутствия страховой медицинской организации, в которой ранее был застрахован гражданин.</a:t>
            </a:r>
          </a:p>
          <a:p>
            <a:pPr>
              <a:buNone/>
            </a:pP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15436" cy="6357982"/>
          </a:xfrm>
        </p:spPr>
        <p:txBody>
          <a:bodyPr/>
          <a:lstStyle/>
          <a:p>
            <a:r>
              <a:rPr lang="ru-RU" dirty="0" smtClean="0">
                <a:latin typeface="Bookman Old Style" pitchFamily="18" charset="0"/>
              </a:rPr>
              <a:t>Важную роль по защите интересов граждан при получении медицинской помощи выполняют </a:t>
            </a:r>
            <a:r>
              <a:rPr lang="ru-RU" b="1" dirty="0" smtClean="0">
                <a:latin typeface="Bookman Old Style" pitchFamily="18" charset="0"/>
              </a:rPr>
              <a:t>эксперты страховых медицинских организаций</a:t>
            </a:r>
            <a:r>
              <a:rPr lang="ru-RU" dirty="0" smtClean="0">
                <a:latin typeface="Bookman Old Style" pitchFamily="18" charset="0"/>
              </a:rPr>
              <a:t>, которые осуществляют контроль объема, сроков и качества оказания медицинской помощи (медицинских услуг).</a:t>
            </a:r>
          </a:p>
          <a:p>
            <a:r>
              <a:rPr lang="ru-RU" b="1" dirty="0" smtClean="0">
                <a:latin typeface="Bookman Old Style" pitchFamily="18" charset="0"/>
              </a:rPr>
              <a:t> Виды контроля</a:t>
            </a:r>
            <a:r>
              <a:rPr lang="ru-RU" dirty="0" smtClean="0">
                <a:latin typeface="Bookman Old Style" pitchFamily="18" charset="0"/>
              </a:rPr>
              <a:t>:                                                                                                                                     - медико-экономический,                                                                                                                        - медико-экономическая экспертиза,                                                                                                           - экспертиза качества мед. помощи.</a:t>
            </a:r>
          </a:p>
          <a:p>
            <a:pPr>
              <a:buNone/>
            </a:pP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286544"/>
          </a:xfrm>
        </p:spPr>
        <p:txBody>
          <a:bodyPr/>
          <a:lstStyle/>
          <a:p>
            <a:pPr>
              <a:buNone/>
            </a:pPr>
            <a:r>
              <a:rPr lang="ru-RU" b="1" dirty="0" smtClean="0">
                <a:latin typeface="Bookman Old Style" pitchFamily="18" charset="0"/>
              </a:rPr>
              <a:t>	</a:t>
            </a:r>
            <a:r>
              <a:rPr lang="ru-RU" b="1" u="sng" dirty="0" smtClean="0">
                <a:solidFill>
                  <a:srgbClr val="C00000"/>
                </a:solidFill>
                <a:latin typeface="Bookman Old Style" pitchFamily="18" charset="0"/>
              </a:rPr>
              <a:t>Плановая проверка </a:t>
            </a:r>
            <a:r>
              <a:rPr lang="ru-RU" b="1" dirty="0" smtClean="0">
                <a:latin typeface="Bookman Old Style" pitchFamily="18" charset="0"/>
              </a:rPr>
              <a:t>– экспертиза проводится не реже 1 раза  в год в соответствии с планом проверок.                                                                                                                       </a:t>
            </a:r>
          </a:p>
          <a:p>
            <a:pPr>
              <a:buNone/>
            </a:pPr>
            <a:r>
              <a:rPr lang="ru-RU" b="1" dirty="0" smtClean="0">
                <a:solidFill>
                  <a:srgbClr val="C00000"/>
                </a:solidFill>
                <a:latin typeface="Bookman Old Style" pitchFamily="18" charset="0"/>
              </a:rPr>
              <a:t>   </a:t>
            </a:r>
            <a:r>
              <a:rPr lang="ru-RU" b="1" u="sng" dirty="0" smtClean="0">
                <a:solidFill>
                  <a:srgbClr val="C00000"/>
                </a:solidFill>
                <a:latin typeface="Bookman Old Style" pitchFamily="18" charset="0"/>
              </a:rPr>
              <a:t>Целевая</a:t>
            </a:r>
            <a:r>
              <a:rPr lang="ru-RU" b="1" dirty="0" smtClean="0">
                <a:solidFill>
                  <a:srgbClr val="C00000"/>
                </a:solidFill>
                <a:latin typeface="Bookman Old Style" pitchFamily="18" charset="0"/>
              </a:rPr>
              <a:t> </a:t>
            </a:r>
            <a:r>
              <a:rPr lang="ru-RU" b="1" dirty="0" smtClean="0">
                <a:latin typeface="Bookman Old Style" pitchFamily="18" charset="0"/>
              </a:rPr>
              <a:t>– в течение месяца после предоставления счетов к оплате:                                        - летальные исходы;                                                                                                                                     - внутрибольничная инфекция и осложнения; - заболевания с удлиненным или укороченным более чем на 50% от утвержденного стандартом сроком лечения.</a:t>
            </a:r>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472518" cy="5911873"/>
          </a:xfrm>
        </p:spPr>
        <p:txBody>
          <a:bodyPr>
            <a:normAutofit lnSpcReduction="10000"/>
          </a:bodyPr>
          <a:lstStyle/>
          <a:p>
            <a:pPr>
              <a:buNone/>
            </a:pPr>
            <a:r>
              <a:rPr lang="ru-RU" b="1" dirty="0" smtClean="0">
                <a:latin typeface="Bookman Old Style" pitchFamily="18" charset="0"/>
              </a:rPr>
              <a:t>		</a:t>
            </a:r>
            <a:r>
              <a:rPr lang="ru-RU" b="1" dirty="0" smtClean="0">
                <a:solidFill>
                  <a:srgbClr val="C00000"/>
                </a:solidFill>
                <a:latin typeface="Bookman Old Style" pitchFamily="18" charset="0"/>
              </a:rPr>
              <a:t>Добровольное медицинское страхование (ДМС) </a:t>
            </a:r>
            <a:r>
              <a:rPr lang="ru-RU" b="1" dirty="0" smtClean="0">
                <a:latin typeface="Bookman Old Style" pitchFamily="18" charset="0"/>
              </a:rPr>
              <a:t>является частью личного страхования и видом финансово-коммерческой деятельности, которая регулируется Закон РФ от 27 ноября 1992 г. N 4015-I «Об организации страхового дела в Российской Федерации». </a:t>
            </a:r>
            <a:r>
              <a:rPr lang="ru-RU" b="1" dirty="0" smtClean="0">
                <a:latin typeface="Bookman Old Style" pitchFamily="18" charset="0"/>
                <a:hlinkClick r:id="rId2"/>
              </a:rPr>
              <a:t>Федеральным законом</a:t>
            </a:r>
            <a:r>
              <a:rPr lang="ru-RU" b="1" dirty="0" smtClean="0">
                <a:latin typeface="Bookman Old Style" pitchFamily="18" charset="0"/>
              </a:rPr>
              <a:t> от 23 июля 2013 г. N 234-ФЗ внесены изменения. </a:t>
            </a:r>
            <a:endParaRPr lang="ru-RU" b="1" dirty="0">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15436" cy="6286544"/>
          </a:xfrm>
        </p:spPr>
        <p:txBody>
          <a:bodyPr/>
          <a:lstStyle/>
          <a:p>
            <a:pPr>
              <a:buNone/>
            </a:pPr>
            <a:r>
              <a:rPr lang="ru-RU" b="1" dirty="0" smtClean="0">
                <a:solidFill>
                  <a:srgbClr val="C00000"/>
                </a:solidFill>
                <a:latin typeface="Bookman Old Style" pitchFamily="18" charset="0"/>
              </a:rPr>
              <a:t>Таблица 5.1. </a:t>
            </a:r>
            <a:r>
              <a:rPr lang="ru-RU" dirty="0" smtClean="0">
                <a:solidFill>
                  <a:srgbClr val="C00000"/>
                </a:solidFill>
                <a:latin typeface="Bookman Old Style" pitchFamily="18" charset="0"/>
              </a:rPr>
              <a:t>Основные различия обязательного и добровольного медицинского страхования</a:t>
            </a:r>
          </a:p>
          <a:p>
            <a:pPr>
              <a:buNone/>
            </a:pPr>
            <a:endParaRPr lang="ru-RU" dirty="0"/>
          </a:p>
        </p:txBody>
      </p:sp>
      <p:pic>
        <p:nvPicPr>
          <p:cNvPr id="4" name="Рисунок 3" descr="http://www.medcollegelib.ru/cgi-bin/mb4?hide_Cookie=yes&amp;usr_data=gd-image(doc,ISBN9785970424230-0007,pic_0052.png,-1,,00000000,)"/>
          <p:cNvPicPr/>
          <p:nvPr/>
        </p:nvPicPr>
        <p:blipFill>
          <a:blip r:embed="rId2"/>
          <a:srcRect/>
          <a:stretch>
            <a:fillRect/>
          </a:stretch>
        </p:blipFill>
        <p:spPr bwMode="auto">
          <a:xfrm>
            <a:off x="500034" y="1357298"/>
            <a:ext cx="8429684" cy="514353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6072230"/>
          </a:xfrm>
        </p:spPr>
        <p:txBody>
          <a:bodyPr>
            <a:normAutofit fontScale="77500" lnSpcReduction="20000"/>
          </a:bodyPr>
          <a:lstStyle/>
          <a:p>
            <a:pPr>
              <a:buNone/>
            </a:pPr>
            <a:r>
              <a:rPr lang="ru-RU" dirty="0" smtClean="0">
                <a:latin typeface="Bookman Old Style" pitchFamily="18" charset="0"/>
              </a:rPr>
              <a:t>1</a:t>
            </a:r>
            <a:r>
              <a:rPr lang="ru-RU" sz="3400" dirty="0" smtClean="0">
                <a:latin typeface="Bookman Old Style" pitchFamily="18" charset="0"/>
              </a:rPr>
              <a:t>) </a:t>
            </a:r>
            <a:r>
              <a:rPr lang="ru-RU" sz="3400" b="1" u="sng" dirty="0" smtClean="0">
                <a:solidFill>
                  <a:srgbClr val="C00000"/>
                </a:solidFill>
                <a:latin typeface="Bookman Old Style" pitchFamily="18" charset="0"/>
              </a:rPr>
              <a:t>обязательное медицинское страхование </a:t>
            </a:r>
            <a:r>
              <a:rPr lang="ru-RU" sz="3400" b="1" dirty="0" smtClean="0">
                <a:latin typeface="Bookman Old Style" pitchFamily="18" charset="0"/>
              </a:rPr>
              <a:t>- вид обязательного социального страхования, представляющий собой систему создаваемых государством правовых, экономических и организационных мер, направленных на обеспечение при наступлении страхового случая гарантий бесплатного оказания застрахованному лицу медицинской помощи за счет средств обязательного медицинского страхования в пределах территориальной программы обязательного медицинского страхования и в установленных настоящим Федеральным законом случаях в пределах базовой программы обязательного медицинского страхования;</a:t>
            </a:r>
          </a:p>
          <a:p>
            <a:pPr>
              <a:buNone/>
            </a:pP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www.medcollegelib.ru/cgi-bin/mb4?hide_Cookie=yes&amp;usr_data=gd-image(doc,ISBN9785970424230-0007,pic_0053.png,-1,,00000000,)"/>
          <p:cNvPicPr>
            <a:picLocks noGrp="1"/>
          </p:cNvPicPr>
          <p:nvPr>
            <p:ph idx="1"/>
          </p:nvPr>
        </p:nvPicPr>
        <p:blipFill>
          <a:blip r:embed="rId2"/>
          <a:stretch>
            <a:fillRect/>
          </a:stretch>
        </p:blipFill>
        <p:spPr bwMode="auto">
          <a:xfrm>
            <a:off x="714348" y="285728"/>
            <a:ext cx="8143932" cy="614366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lstStyle/>
          <a:p>
            <a:pPr algn="ctr">
              <a:buNone/>
            </a:pPr>
            <a:endParaRPr lang="ru-RU" b="1" dirty="0" smtClean="0">
              <a:solidFill>
                <a:srgbClr val="C00000"/>
              </a:solidFill>
              <a:latin typeface="Bookman Old Style" pitchFamily="18" charset="0"/>
            </a:endParaRPr>
          </a:p>
          <a:p>
            <a:pPr algn="ctr">
              <a:buNone/>
            </a:pPr>
            <a:endParaRPr lang="ru-RU" b="1" dirty="0" smtClean="0">
              <a:solidFill>
                <a:srgbClr val="C00000"/>
              </a:solidFill>
              <a:latin typeface="Bookman Old Style" pitchFamily="18" charset="0"/>
            </a:endParaRPr>
          </a:p>
          <a:p>
            <a:pPr algn="ctr">
              <a:buNone/>
            </a:pPr>
            <a:r>
              <a:rPr lang="ru-RU" sz="4400" b="1" dirty="0" smtClean="0">
                <a:solidFill>
                  <a:srgbClr val="C00000"/>
                </a:solidFill>
                <a:latin typeface="Bookman Old Style" pitchFamily="18" charset="0"/>
              </a:rPr>
              <a:t>СПАСИБО </a:t>
            </a:r>
          </a:p>
          <a:p>
            <a:pPr algn="ctr">
              <a:buNone/>
            </a:pPr>
            <a:r>
              <a:rPr lang="ru-RU" sz="4400" b="1" dirty="0" smtClean="0">
                <a:solidFill>
                  <a:srgbClr val="C00000"/>
                </a:solidFill>
                <a:latin typeface="Bookman Old Style" pitchFamily="18" charset="0"/>
              </a:rPr>
              <a:t>ЗА </a:t>
            </a:r>
          </a:p>
          <a:p>
            <a:pPr algn="ctr">
              <a:buNone/>
            </a:pPr>
            <a:r>
              <a:rPr lang="ru-RU" sz="4400" b="1" dirty="0" smtClean="0">
                <a:solidFill>
                  <a:srgbClr val="C00000"/>
                </a:solidFill>
                <a:latin typeface="Bookman Old Style" pitchFamily="18" charset="0"/>
              </a:rPr>
              <a:t>ВНИМАНИЕ!</a:t>
            </a:r>
            <a:endParaRPr lang="ru-RU" sz="4400" b="1" dirty="0">
              <a:solidFill>
                <a:srgbClr val="C00000"/>
              </a:solidFill>
              <a:latin typeface="Bookman Old Style"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6215106"/>
          </a:xfrm>
        </p:spPr>
        <p:txBody>
          <a:bodyPr>
            <a:normAutofit/>
          </a:bodyPr>
          <a:lstStyle/>
          <a:p>
            <a:r>
              <a:rPr lang="ru-RU" b="1" dirty="0" smtClean="0">
                <a:latin typeface="Bookman Old Style" pitchFamily="18" charset="0"/>
              </a:rPr>
              <a:t>2) </a:t>
            </a:r>
            <a:r>
              <a:rPr lang="ru-RU" b="1" u="sng" dirty="0" smtClean="0">
                <a:solidFill>
                  <a:srgbClr val="C00000"/>
                </a:solidFill>
                <a:latin typeface="Bookman Old Style" pitchFamily="18" charset="0"/>
              </a:rPr>
              <a:t>объект</a:t>
            </a:r>
            <a:r>
              <a:rPr lang="ru-RU" b="1" dirty="0" smtClean="0">
                <a:latin typeface="Bookman Old Style" pitchFamily="18" charset="0"/>
              </a:rPr>
              <a:t> обязательного медицинского страхования - страховой риск, связанный с возникновением страхового случая;</a:t>
            </a:r>
          </a:p>
          <a:p>
            <a:r>
              <a:rPr lang="ru-RU" b="1" dirty="0" smtClean="0">
                <a:latin typeface="Bookman Old Style" pitchFamily="18" charset="0"/>
              </a:rPr>
              <a:t>3) </a:t>
            </a:r>
            <a:r>
              <a:rPr lang="ru-RU" b="1" u="sng" dirty="0" smtClean="0">
                <a:solidFill>
                  <a:srgbClr val="C00000"/>
                </a:solidFill>
                <a:latin typeface="Bookman Old Style" pitchFamily="18" charset="0"/>
              </a:rPr>
              <a:t>страховой риск </a:t>
            </a:r>
            <a:r>
              <a:rPr lang="ru-RU" b="1" dirty="0" smtClean="0">
                <a:latin typeface="Bookman Old Style" pitchFamily="18" charset="0"/>
              </a:rPr>
              <a:t>- предполагаемое событие, при наступлении которого возникает необходимость осуществления расходов на оплату оказываемой застрахованному лицу медицинской помощи;</a:t>
            </a:r>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6072230"/>
          </a:xfrm>
        </p:spPr>
        <p:txBody>
          <a:bodyPr>
            <a:normAutofit fontScale="32500" lnSpcReduction="20000"/>
          </a:bodyPr>
          <a:lstStyle/>
          <a:p>
            <a:r>
              <a:rPr lang="ru-RU" sz="7700" b="1" dirty="0" smtClean="0">
                <a:latin typeface="Bookman Old Style" pitchFamily="18" charset="0"/>
              </a:rPr>
              <a:t>4) </a:t>
            </a:r>
            <a:r>
              <a:rPr lang="ru-RU" sz="7700" b="1" u="sng" dirty="0" smtClean="0">
                <a:solidFill>
                  <a:srgbClr val="C00000"/>
                </a:solidFill>
                <a:latin typeface="Bookman Old Style" pitchFamily="18" charset="0"/>
              </a:rPr>
              <a:t>страховой случай </a:t>
            </a:r>
            <a:r>
              <a:rPr lang="ru-RU" sz="7700" b="1" dirty="0" smtClean="0">
                <a:latin typeface="Bookman Old Style" pitchFamily="18" charset="0"/>
              </a:rPr>
              <a:t>- совершившееся событие (заболевание, травма, иное состояние здоровья застрахованного лица, профилактические мероприятия), при наступлении которого застрахованному лицу предоставляется страховое обеспечение по обязательному медицинскому страхованию;</a:t>
            </a:r>
          </a:p>
          <a:p>
            <a:endParaRPr lang="ru-RU" sz="7700" b="1" dirty="0" smtClean="0">
              <a:latin typeface="Bookman Old Style" pitchFamily="18" charset="0"/>
            </a:endParaRPr>
          </a:p>
          <a:p>
            <a:r>
              <a:rPr lang="ru-RU" sz="7700" b="1" dirty="0" smtClean="0">
                <a:latin typeface="Bookman Old Style" pitchFamily="18" charset="0"/>
              </a:rPr>
              <a:t>5) </a:t>
            </a:r>
            <a:r>
              <a:rPr lang="ru-RU" sz="7700" b="1" u="sng" dirty="0" smtClean="0">
                <a:solidFill>
                  <a:srgbClr val="C00000"/>
                </a:solidFill>
                <a:latin typeface="Bookman Old Style" pitchFamily="18" charset="0"/>
              </a:rPr>
              <a:t>страховое обеспечение по обязательному медицинскому страхованию </a:t>
            </a:r>
            <a:r>
              <a:rPr lang="ru-RU" sz="7700" b="1" dirty="0" smtClean="0">
                <a:latin typeface="Bookman Old Style" pitchFamily="18" charset="0"/>
              </a:rPr>
              <a:t>(далее - страховое обеспечение) - исполнение обязательств по предоставлению застрахованному лицу необходимой медицинской помощи при наступлении страхового случая и по ее оплате медицинской организации;</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6215106"/>
          </a:xfrm>
        </p:spPr>
        <p:txBody>
          <a:bodyPr>
            <a:normAutofit fontScale="85000" lnSpcReduction="10000"/>
          </a:bodyPr>
          <a:lstStyle/>
          <a:p>
            <a:r>
              <a:rPr lang="ru-RU" b="1" dirty="0" smtClean="0">
                <a:latin typeface="Bookman Old Style" pitchFamily="18" charset="0"/>
              </a:rPr>
              <a:t>6) </a:t>
            </a:r>
            <a:r>
              <a:rPr lang="ru-RU" b="1" u="sng" dirty="0" smtClean="0">
                <a:solidFill>
                  <a:srgbClr val="C00000"/>
                </a:solidFill>
                <a:latin typeface="Bookman Old Style" pitchFamily="18" charset="0"/>
              </a:rPr>
              <a:t>страховые взносы на обязательное медицинское страхование </a:t>
            </a:r>
            <a:r>
              <a:rPr lang="ru-RU" b="1" dirty="0" smtClean="0">
                <a:latin typeface="Bookman Old Style" pitchFamily="18" charset="0"/>
              </a:rPr>
              <a:t>- обязательные платежи, которые уплачиваются страхователями, обладают обезличенным характером и целевым назначением которых является обеспечение прав застрахованного лица на получение страхового обеспечения;</a:t>
            </a:r>
          </a:p>
          <a:p>
            <a:pPr>
              <a:buNone/>
            </a:pPr>
            <a:endParaRPr lang="ru-RU" b="1" dirty="0" smtClean="0">
              <a:latin typeface="Bookman Old Style" pitchFamily="18" charset="0"/>
            </a:endParaRPr>
          </a:p>
          <a:p>
            <a:r>
              <a:rPr lang="ru-RU" b="1" dirty="0" smtClean="0">
                <a:latin typeface="Bookman Old Style" pitchFamily="18" charset="0"/>
              </a:rPr>
              <a:t>7) </a:t>
            </a:r>
            <a:r>
              <a:rPr lang="ru-RU" b="1" u="sng" dirty="0" smtClean="0">
                <a:solidFill>
                  <a:srgbClr val="C00000"/>
                </a:solidFill>
                <a:latin typeface="Bookman Old Style" pitchFamily="18" charset="0"/>
              </a:rPr>
              <a:t>застрахованное лицо </a:t>
            </a:r>
            <a:r>
              <a:rPr lang="ru-RU" b="1" dirty="0" smtClean="0">
                <a:latin typeface="Bookman Old Style" pitchFamily="18" charset="0"/>
              </a:rPr>
              <a:t>- физическое лицо, на которое распространяется обязательное медицинское страхование в соответствии с настоящим Федеральным законом;</a:t>
            </a:r>
          </a:p>
          <a:p>
            <a:pPr>
              <a:buNone/>
            </a:pP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47500" lnSpcReduction="20000"/>
          </a:bodyPr>
          <a:lstStyle/>
          <a:p>
            <a:r>
              <a:rPr lang="ru-RU" sz="4200" b="1" dirty="0" smtClean="0">
                <a:latin typeface="Bookman Old Style" pitchFamily="18" charset="0"/>
              </a:rPr>
              <a:t>8) </a:t>
            </a:r>
            <a:r>
              <a:rPr lang="ru-RU" sz="4200" b="1" u="sng" dirty="0" smtClean="0">
                <a:solidFill>
                  <a:srgbClr val="C00000"/>
                </a:solidFill>
                <a:latin typeface="Bookman Old Style" pitchFamily="18" charset="0"/>
              </a:rPr>
              <a:t>базовая программа обязательного медицинского страхования </a:t>
            </a:r>
            <a:r>
              <a:rPr lang="ru-RU" sz="4200" b="1" dirty="0" smtClean="0">
                <a:latin typeface="Bookman Old Style" pitchFamily="18" charset="0"/>
              </a:rPr>
              <a:t>- составная часть программы государственных гарантий бесплатного оказания гражданам медицинской помощи, определяющая права застрахованных лиц на бесплатное оказание им за счет средств обязательного медицинского страхования на всей территории Российской Федерации медицинской помощи и устанавливающая единые требования к территориальным программам обязательного медицинского страхования;</a:t>
            </a:r>
          </a:p>
          <a:p>
            <a:pPr>
              <a:buNone/>
            </a:pPr>
            <a:endParaRPr lang="ru-RU" sz="4200" b="1" dirty="0" smtClean="0">
              <a:latin typeface="Bookman Old Style" pitchFamily="18" charset="0"/>
            </a:endParaRPr>
          </a:p>
          <a:p>
            <a:r>
              <a:rPr lang="ru-RU" sz="4200" b="1" dirty="0" smtClean="0">
                <a:latin typeface="Bookman Old Style" pitchFamily="18" charset="0"/>
              </a:rPr>
              <a:t>9</a:t>
            </a:r>
            <a:r>
              <a:rPr lang="ru-RU" sz="4200" b="1" u="sng" dirty="0" smtClean="0">
                <a:latin typeface="Bookman Old Style" pitchFamily="18" charset="0"/>
              </a:rPr>
              <a:t>)</a:t>
            </a:r>
            <a:r>
              <a:rPr lang="ru-RU" sz="4200" b="1" u="sng" dirty="0" smtClean="0">
                <a:solidFill>
                  <a:srgbClr val="C00000"/>
                </a:solidFill>
                <a:latin typeface="Bookman Old Style" pitchFamily="18" charset="0"/>
              </a:rPr>
              <a:t> территориальная программа обязательного медицинского страхования</a:t>
            </a:r>
            <a:r>
              <a:rPr lang="ru-RU" sz="4200" b="1" dirty="0" smtClean="0">
                <a:latin typeface="Bookman Old Style" pitchFamily="18" charset="0"/>
              </a:rPr>
              <a:t> - составная часть территориальной программы государственных гарантий бесплатного оказания гражданам медицинской помощи, определяющая права застрахованных лиц на бесплатное оказание им медицинской помощи на территории субъекта Российской Федерации и соответствующая единым требованиям базовой программы обязательного медицинского страхования.</a:t>
            </a:r>
          </a:p>
          <a:p>
            <a:pPr>
              <a:buNone/>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b="1" u="sng" dirty="0" smtClean="0">
                <a:solidFill>
                  <a:srgbClr val="C00000"/>
                </a:solidFill>
                <a:latin typeface="Bookman Old Style" pitchFamily="18" charset="0"/>
              </a:rPr>
              <a:t>Основные принципы медицинского страхования:</a:t>
            </a:r>
            <a:endParaRPr lang="ru-RU" sz="3200" b="1" u="sng" dirty="0">
              <a:solidFill>
                <a:srgbClr val="C00000"/>
              </a:solidFill>
              <a:latin typeface="Bookman Old Style" pitchFamily="18" charset="0"/>
            </a:endParaRPr>
          </a:p>
        </p:txBody>
      </p:sp>
      <p:sp>
        <p:nvSpPr>
          <p:cNvPr id="3" name="Содержимое 2"/>
          <p:cNvSpPr>
            <a:spLocks noGrp="1"/>
          </p:cNvSpPr>
          <p:nvPr>
            <p:ph idx="1"/>
          </p:nvPr>
        </p:nvSpPr>
        <p:spPr>
          <a:xfrm>
            <a:off x="214282" y="1428736"/>
            <a:ext cx="8786874" cy="5214974"/>
          </a:xfrm>
        </p:spPr>
        <p:txBody>
          <a:bodyPr>
            <a:normAutofit fontScale="62500" lnSpcReduction="20000"/>
          </a:bodyPr>
          <a:lstStyle/>
          <a:p>
            <a:pPr>
              <a:buNone/>
            </a:pPr>
            <a:r>
              <a:rPr lang="ru-RU" b="1" dirty="0" smtClean="0">
                <a:latin typeface="Bookman Old Style" pitchFamily="18" charset="0"/>
              </a:rPr>
              <a:t>• </a:t>
            </a:r>
            <a:r>
              <a:rPr lang="ru-RU" b="1" u="sng" dirty="0" smtClean="0">
                <a:latin typeface="Bookman Old Style" pitchFamily="18" charset="0"/>
              </a:rPr>
              <a:t>всеобщий и обязательный характер:</a:t>
            </a:r>
            <a:r>
              <a:rPr lang="ru-RU" b="1" dirty="0" smtClean="0">
                <a:latin typeface="Bookman Old Style" pitchFamily="18" charset="0"/>
              </a:rPr>
              <a:t> все граждане Российской Федерации независимо от пола, возраста, состояния здоровья, места жительства, уровня личного дохода имеют право на бесплатное получение медицинских услуг, включенных в базовую и территориальные программы ОМС;</a:t>
            </a:r>
          </a:p>
          <a:p>
            <a:pPr>
              <a:buNone/>
            </a:pPr>
            <a:r>
              <a:rPr lang="ru-RU" b="1" dirty="0" smtClean="0">
                <a:latin typeface="Bookman Old Style" pitchFamily="18" charset="0"/>
              </a:rPr>
              <a:t>• </a:t>
            </a:r>
            <a:r>
              <a:rPr lang="ru-RU" b="1" u="sng" dirty="0" smtClean="0">
                <a:latin typeface="Bookman Old Style" pitchFamily="18" charset="0"/>
              </a:rPr>
              <a:t>государственный характер обязательного медицинского страхования:</a:t>
            </a:r>
            <a:r>
              <a:rPr lang="ru-RU" b="1" dirty="0" smtClean="0">
                <a:latin typeface="Bookman Old Style" pitchFamily="18" charset="0"/>
              </a:rPr>
              <a:t> реализацию государственной финансовой политики в области охраны здоровья граждан обеспечивают Федеральный и территориальные фонды ОМС как самостоятельные некоммерческие финансово-кредитные организации. </a:t>
            </a:r>
          </a:p>
          <a:p>
            <a:pPr>
              <a:buNone/>
            </a:pPr>
            <a:r>
              <a:rPr lang="ru-RU" b="1" dirty="0" smtClean="0">
                <a:latin typeface="Bookman Old Style" pitchFamily="18" charset="0"/>
              </a:rPr>
              <a:t>•  страховые взносы и </a:t>
            </a:r>
            <a:r>
              <a:rPr lang="ru-RU" b="1" u="sng" dirty="0" smtClean="0">
                <a:latin typeface="Bookman Old Style" pitchFamily="18" charset="0"/>
              </a:rPr>
              <a:t>общественная солидарность и социальная </a:t>
            </a:r>
            <a:r>
              <a:rPr lang="ru-RU" b="1" u="sng" dirty="0" err="1" smtClean="0">
                <a:latin typeface="Bookman Old Style" pitchFamily="18" charset="0"/>
              </a:rPr>
              <a:t>справедливость:</a:t>
            </a:r>
            <a:r>
              <a:rPr lang="ru-RU" b="1" dirty="0" err="1" smtClean="0">
                <a:latin typeface="Bookman Old Style" pitchFamily="18" charset="0"/>
              </a:rPr>
              <a:t>платежи</a:t>
            </a:r>
            <a:r>
              <a:rPr lang="ru-RU" b="1" dirty="0" smtClean="0">
                <a:latin typeface="Bookman Old Style" pitchFamily="18" charset="0"/>
              </a:rPr>
              <a:t> перечисляются за всех граждан, но расходование этих средств осуществляется лишь при обращении за медицинской помощью (принцип «здоровый платит за больного»); граждане с различным уровнем дохода имеют одинаковые права на получение бесплатной медицинской помощи (принцип «богатый платит за бедного»). </a:t>
            </a:r>
            <a:endParaRPr lang="ru-RU" b="1" dirty="0">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643998" cy="6286544"/>
          </a:xfrm>
        </p:spPr>
        <p:txBody>
          <a:bodyPr/>
          <a:lstStyle/>
          <a:p>
            <a:pPr>
              <a:buNone/>
            </a:pPr>
            <a:r>
              <a:rPr lang="ru-RU" b="1" dirty="0" smtClean="0"/>
              <a:t>		</a:t>
            </a:r>
            <a:r>
              <a:rPr lang="ru-RU" b="1" u="sng" dirty="0" smtClean="0">
                <a:solidFill>
                  <a:srgbClr val="C00000"/>
                </a:solidFill>
                <a:latin typeface="Bookman Old Style" pitchFamily="18" charset="0"/>
              </a:rPr>
              <a:t>страховой риск </a:t>
            </a:r>
            <a:r>
              <a:rPr lang="ru-RU" b="1" dirty="0" smtClean="0">
                <a:latin typeface="Bookman Old Style" pitchFamily="18" charset="0"/>
              </a:rPr>
              <a:t>- это предполагаемое, возможное событие. </a:t>
            </a:r>
          </a:p>
          <a:p>
            <a:pPr>
              <a:buNone/>
            </a:pPr>
            <a:r>
              <a:rPr lang="ru-RU" b="1" dirty="0" smtClean="0">
                <a:latin typeface="Bookman Old Style" pitchFamily="18" charset="0"/>
              </a:rPr>
              <a:t> 	</a:t>
            </a:r>
          </a:p>
          <a:p>
            <a:pPr>
              <a:buNone/>
            </a:pPr>
            <a:r>
              <a:rPr lang="ru-RU" b="1" dirty="0" smtClean="0">
                <a:latin typeface="Bookman Old Style" pitchFamily="18" charset="0"/>
              </a:rPr>
              <a:t>		</a:t>
            </a:r>
            <a:r>
              <a:rPr lang="ru-RU" b="1" u="sng" dirty="0" smtClean="0">
                <a:solidFill>
                  <a:srgbClr val="C00000"/>
                </a:solidFill>
                <a:latin typeface="Bookman Old Style" pitchFamily="18" charset="0"/>
              </a:rPr>
              <a:t>страховой случай </a:t>
            </a:r>
            <a:r>
              <a:rPr lang="ru-RU" b="1" dirty="0" smtClean="0">
                <a:latin typeface="Bookman Old Style" pitchFamily="18" charset="0"/>
              </a:rPr>
              <a:t>- уже совершившееся событие, предусмотренное договором страхования (заболевание, травма, беременность, роды).</a:t>
            </a:r>
          </a:p>
          <a:p>
            <a:pPr>
              <a:buNone/>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643998" cy="6143668"/>
          </a:xfrm>
        </p:spPr>
        <p:txBody>
          <a:bodyPr>
            <a:normAutofit fontScale="85000" lnSpcReduction="20000"/>
          </a:bodyPr>
          <a:lstStyle/>
          <a:p>
            <a:pPr>
              <a:buNone/>
            </a:pPr>
            <a:r>
              <a:rPr lang="ru-RU" sz="3300" b="1" u="sng" dirty="0" smtClean="0">
                <a:solidFill>
                  <a:srgbClr val="C00000"/>
                </a:solidFill>
                <a:latin typeface="Bookman Old Style" pitchFamily="18" charset="0"/>
              </a:rPr>
              <a:t>Субъектами обязательного медицинского страхования выступают:      </a:t>
            </a:r>
            <a:r>
              <a:rPr lang="ru-RU" sz="3300" b="1" dirty="0" smtClean="0">
                <a:latin typeface="Bookman Old Style" pitchFamily="18" charset="0"/>
              </a:rPr>
              <a:t>                </a:t>
            </a:r>
          </a:p>
          <a:p>
            <a:pPr>
              <a:buFont typeface="Wingdings" pitchFamily="2" charset="2"/>
              <a:buChar char="§"/>
            </a:pPr>
            <a:r>
              <a:rPr lang="ru-RU" sz="3300" b="1" i="1" u="sng" dirty="0" smtClean="0">
                <a:latin typeface="Bookman Old Style" pitchFamily="18" charset="0"/>
              </a:rPr>
              <a:t>застрахованные лица</a:t>
            </a:r>
            <a:r>
              <a:rPr lang="ru-RU" sz="3300" b="1" u="sng" dirty="0" smtClean="0">
                <a:latin typeface="Bookman Old Style" pitchFamily="18" charset="0"/>
              </a:rPr>
              <a:t> </a:t>
            </a:r>
            <a:r>
              <a:rPr lang="ru-RU" sz="3300" b="1" dirty="0" smtClean="0">
                <a:latin typeface="Bookman Old Style" pitchFamily="18" charset="0"/>
              </a:rPr>
              <a:t>в отношении которых написано законодательство (пациенты), </a:t>
            </a:r>
          </a:p>
          <a:p>
            <a:pPr>
              <a:buFont typeface="Wingdings" pitchFamily="2" charset="2"/>
              <a:buChar char="§"/>
            </a:pPr>
            <a:r>
              <a:rPr lang="ru-RU" sz="3300" b="1" i="1" u="sng" dirty="0" smtClean="0">
                <a:latin typeface="Bookman Old Style" pitchFamily="18" charset="0"/>
              </a:rPr>
              <a:t>страхователь</a:t>
            </a:r>
            <a:r>
              <a:rPr lang="ru-RU" sz="3300" b="1" u="sng" dirty="0" smtClean="0">
                <a:latin typeface="Bookman Old Style" pitchFamily="18" charset="0"/>
              </a:rPr>
              <a:t> </a:t>
            </a:r>
            <a:r>
              <a:rPr lang="ru-RU" sz="3300" b="1" dirty="0" smtClean="0">
                <a:latin typeface="Bookman Old Style" pitchFamily="18" charset="0"/>
              </a:rPr>
              <a:t>(работодатель -предприятия, учреждения, организации за работающее население – 5,1%, для неработающего населения - органы исполнительной власти субъектов Российской Федерации – Губернатор),  </a:t>
            </a:r>
          </a:p>
          <a:p>
            <a:pPr>
              <a:buFont typeface="Wingdings" pitchFamily="2" charset="2"/>
              <a:buChar char="§"/>
            </a:pPr>
            <a:r>
              <a:rPr lang="ru-RU" sz="3300" b="1" i="1" u="sng" dirty="0" smtClean="0">
                <a:latin typeface="Bookman Old Style" pitchFamily="18" charset="0"/>
              </a:rPr>
              <a:t>страховщик</a:t>
            </a:r>
            <a:r>
              <a:rPr lang="ru-RU" sz="3300" b="1" dirty="0" smtClean="0">
                <a:latin typeface="Bookman Old Style" pitchFamily="18" charset="0"/>
              </a:rPr>
              <a:t> –единый страховщик Федеральный Фонд обязательного медицинского страхования. Его возглавляет Министр здравоохранения РФ.                                                         </a:t>
            </a:r>
          </a:p>
          <a:p>
            <a:pPr>
              <a:buNone/>
            </a:pP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35</TotalTime>
  <Words>895</Words>
  <PresentationFormat>Экран (4:3)</PresentationFormat>
  <Paragraphs>55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Трек</vt:lpstr>
      <vt:lpstr>Страховая медицина.  «Организационно - правовая основа обязательного медицинского страхования, добровольного медицинского страхования». </vt:lpstr>
      <vt:lpstr>Слайд 2</vt:lpstr>
      <vt:lpstr>Слайд 3</vt:lpstr>
      <vt:lpstr>Слайд 4</vt:lpstr>
      <vt:lpstr>Слайд 5</vt:lpstr>
      <vt:lpstr>Слайд 6</vt:lpstr>
      <vt:lpstr>Основные принципы медицинского страхования:</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Страховая медицина.  «Организационно - правовая основа обязательного медицинского страхования, добровольного медицинского страхования». </dc:title>
  <cp:lastModifiedBy>БМК1</cp:lastModifiedBy>
  <cp:revision>6</cp:revision>
  <dcterms:modified xsi:type="dcterms:W3CDTF">2014-10-20T17:43:53Z</dcterms:modified>
</cp:coreProperties>
</file>