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08.10.2014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228601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РАЗДЕЛ 3. Экономические основы здравоохранения</a:t>
            </a:r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/>
            </a:r>
            <a:br>
              <a:rPr lang="ru-RU" sz="3200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Тема 3.2 Рынок медицинских услуг. Особенности услуг в здравоохранении.</a:t>
            </a:r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/>
            </a:r>
            <a:br>
              <a:rPr lang="ru-RU" sz="3200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</a:br>
            <a:endParaRPr lang="ru-RU" sz="3200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2500306"/>
            <a:ext cx="7858180" cy="382429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		</a:t>
            </a:r>
            <a:r>
              <a:rPr lang="ru-RU" sz="3200" b="1" u="sng" dirty="0" smtClean="0">
                <a:latin typeface="Bookman Old Style" pitchFamily="18" charset="0"/>
              </a:rPr>
              <a:t>Рынок</a:t>
            </a:r>
            <a:r>
              <a:rPr lang="ru-RU" sz="3200" b="1" dirty="0" smtClean="0">
                <a:latin typeface="Bookman Old Style" pitchFamily="18" charset="0"/>
              </a:rPr>
              <a:t> - это совокупность экономических отношений, проявляющихся в сфере обмена товаров и услуг, в результате которых формируются спрос, предложение и цена в условиях конкуренции.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71480"/>
            <a:ext cx="9144000" cy="5967434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		</a:t>
            </a:r>
            <a:r>
              <a:rPr lang="ru-RU" b="1" u="sng" dirty="0" smtClean="0">
                <a:solidFill>
                  <a:srgbClr val="C00000"/>
                </a:solidFill>
                <a:latin typeface="Bookman Old Style" pitchFamily="18" charset="0"/>
              </a:rPr>
              <a:t>Цена</a:t>
            </a:r>
            <a:r>
              <a:rPr lang="ru-RU" b="1" dirty="0" smtClean="0">
                <a:latin typeface="Bookman Old Style" pitchFamily="18" charset="0"/>
              </a:rPr>
              <a:t> </a:t>
            </a:r>
            <a:r>
              <a:rPr lang="ru-RU" dirty="0" smtClean="0">
                <a:latin typeface="Bookman Old Style" pitchFamily="18" charset="0"/>
              </a:rPr>
              <a:t>- это та сумма денег, за которую «покупатель» может купить, а «продавец» готов продать этот товар или медицинскую услугу. </a:t>
            </a:r>
          </a:p>
          <a:p>
            <a:pPr>
              <a:buNone/>
            </a:pPr>
            <a:r>
              <a:rPr lang="ru-RU" b="1" i="1" dirty="0" smtClean="0">
                <a:latin typeface="Bookman Old Style" pitchFamily="18" charset="0"/>
              </a:rPr>
              <a:t>		</a:t>
            </a:r>
            <a:r>
              <a:rPr lang="ru-RU" dirty="0" smtClean="0">
                <a:latin typeface="Bookman Old Style" pitchFamily="18" charset="0"/>
              </a:rPr>
              <a:t>Цены представляют собой мощный и в то же время гибкий рычаг управления экономикой.</a:t>
            </a:r>
          </a:p>
          <a:p>
            <a:pPr>
              <a:buNone/>
            </a:pPr>
            <a:r>
              <a:rPr lang="ru-RU" b="1" i="1" dirty="0" smtClean="0">
                <a:latin typeface="Bookman Old Style" pitchFamily="18" charset="0"/>
              </a:rPr>
              <a:t> 	</a:t>
            </a:r>
            <a:r>
              <a:rPr lang="ru-RU" b="1" i="1" dirty="0" smtClean="0">
                <a:solidFill>
                  <a:srgbClr val="C00000"/>
                </a:solidFill>
                <a:latin typeface="Bookman Old Style" pitchFamily="18" charset="0"/>
              </a:rPr>
              <a:t>	Цена спроса </a:t>
            </a:r>
            <a:r>
              <a:rPr lang="ru-RU" dirty="0" smtClean="0">
                <a:latin typeface="Bookman Old Style" pitchFamily="18" charset="0"/>
              </a:rPr>
              <a:t>- это такая рыночная цена при таком состоянии спроса и предложения, когда складывается рынок покупателя.</a:t>
            </a:r>
          </a:p>
          <a:p>
            <a:pPr>
              <a:buNone/>
            </a:pPr>
            <a:r>
              <a:rPr lang="ru-RU" b="1" i="1" dirty="0" smtClean="0">
                <a:latin typeface="Bookman Old Style" pitchFamily="18" charset="0"/>
              </a:rPr>
              <a:t>		</a:t>
            </a:r>
            <a:r>
              <a:rPr lang="ru-RU" b="1" i="1" dirty="0" smtClean="0">
                <a:solidFill>
                  <a:srgbClr val="C00000"/>
                </a:solidFill>
                <a:latin typeface="Bookman Old Style" pitchFamily="18" charset="0"/>
              </a:rPr>
              <a:t>Цена предложения </a:t>
            </a:r>
            <a:r>
              <a:rPr lang="ru-RU" dirty="0" smtClean="0">
                <a:latin typeface="Bookman Old Style" pitchFamily="18" charset="0"/>
              </a:rPr>
              <a:t>- это рыночная цена при таком состоянии спроса и предложения, когда складывается так называемый рынок продавца</a:t>
            </a:r>
            <a:r>
              <a:rPr lang="ru-RU" dirty="0" smtClean="0">
                <a:latin typeface="Bookman Old Style" pitchFamily="18" charset="0"/>
              </a:rPr>
              <a:t>.</a:t>
            </a:r>
          </a:p>
          <a:p>
            <a:pPr>
              <a:buNone/>
            </a:pPr>
            <a:r>
              <a:rPr lang="ru-RU" b="1" i="1" dirty="0" smtClean="0"/>
              <a:t>		</a:t>
            </a:r>
            <a:r>
              <a:rPr lang="ru-RU" b="1" dirty="0" smtClean="0">
                <a:solidFill>
                  <a:srgbClr val="C00000"/>
                </a:solidFill>
                <a:latin typeface="Bookman Old Style" pitchFamily="18" charset="0"/>
              </a:rPr>
              <a:t>Цена равновесия </a:t>
            </a:r>
            <a:r>
              <a:rPr lang="ru-RU" b="1" i="1" dirty="0" smtClean="0">
                <a:latin typeface="Bookman Old Style" pitchFamily="18" charset="0"/>
              </a:rPr>
              <a:t>– </a:t>
            </a:r>
            <a:r>
              <a:rPr lang="ru-RU" dirty="0" smtClean="0">
                <a:latin typeface="Bookman Old Style" pitchFamily="18" charset="0"/>
              </a:rPr>
              <a:t>это</a:t>
            </a:r>
            <a:r>
              <a:rPr lang="ru-RU" b="1" i="1" dirty="0" smtClean="0">
                <a:latin typeface="Bookman Old Style" pitchFamily="18" charset="0"/>
              </a:rPr>
              <a:t> </a:t>
            </a:r>
            <a:r>
              <a:rPr lang="ru-RU" dirty="0" smtClean="0">
                <a:latin typeface="Bookman Old Style" pitchFamily="18" charset="0"/>
              </a:rPr>
              <a:t>равенство </a:t>
            </a:r>
            <a:r>
              <a:rPr lang="ru-RU" dirty="0" smtClean="0">
                <a:latin typeface="Bookman Old Style" pitchFamily="18" charset="0"/>
              </a:rPr>
              <a:t>спроса и предложения на </a:t>
            </a:r>
            <a:r>
              <a:rPr lang="ru-RU" dirty="0" smtClean="0">
                <a:latin typeface="Bookman Old Style" pitchFamily="18" charset="0"/>
              </a:rPr>
              <a:t>рынке.</a:t>
            </a:r>
            <a:endParaRPr lang="ru-RU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71480"/>
            <a:ext cx="8572560" cy="59293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		</a:t>
            </a:r>
            <a:r>
              <a:rPr lang="ru-RU" b="1" dirty="0" smtClean="0">
                <a:solidFill>
                  <a:srgbClr val="C00000"/>
                </a:solidFill>
              </a:rPr>
              <a:t>Конкуренция </a:t>
            </a:r>
            <a:r>
              <a:rPr lang="ru-RU" b="1" dirty="0" smtClean="0">
                <a:solidFill>
                  <a:srgbClr val="C00000"/>
                </a:solidFill>
              </a:rPr>
              <a:t>-</a:t>
            </a:r>
            <a:r>
              <a:rPr lang="ru-RU" dirty="0" smtClean="0"/>
              <a:t> это состязание между экономическими субъектами, борьба за рынки сбыта товаров с целью получения более высоких </a:t>
            </a:r>
            <a:r>
              <a:rPr lang="ru-RU" dirty="0" smtClean="0"/>
              <a:t>доходов</a:t>
            </a:r>
            <a:r>
              <a:rPr lang="ru-RU" dirty="0" smtClean="0"/>
              <a:t>, прибыли, других выгод. 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		</a:t>
            </a:r>
            <a:r>
              <a:rPr lang="ru-RU" b="1" u="sng" dirty="0" smtClean="0"/>
              <a:t>Конкурентные участники:</a:t>
            </a:r>
          </a:p>
          <a:p>
            <a:pPr>
              <a:buNone/>
            </a:pPr>
            <a:r>
              <a:rPr lang="ru-RU" dirty="0" smtClean="0"/>
              <a:t>    •</a:t>
            </a:r>
            <a:r>
              <a:rPr lang="ru-RU" dirty="0" smtClean="0"/>
              <a:t> государственные, муниципальные учреждения здравоохранения по реализации государственного (муниципального) задания на конкурсной основе;</a:t>
            </a:r>
          </a:p>
          <a:p>
            <a:pPr>
              <a:buNone/>
            </a:pPr>
            <a:r>
              <a:rPr lang="ru-RU" dirty="0" smtClean="0"/>
              <a:t>    •</a:t>
            </a:r>
            <a:r>
              <a:rPr lang="ru-RU" dirty="0" smtClean="0"/>
              <a:t> организации, производящие аналогичные товары и услуги для нужд здравоохранения;   </a:t>
            </a:r>
            <a:r>
              <a:rPr lang="ru-RU" dirty="0" smtClean="0"/>
              <a:t>                                                                          •</a:t>
            </a:r>
            <a:r>
              <a:rPr lang="ru-RU" dirty="0" smtClean="0"/>
              <a:t> частнопрактикующие врачи и фармацевтические работники, предоставляющие аналогичные медицинские товары или услуги медицинского назначения.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43050"/>
            <a:ext cx="8715436" cy="2714644"/>
          </a:xfrm>
        </p:spPr>
        <p:txBody>
          <a:bodyPr/>
          <a:lstStyle/>
          <a:p>
            <a:pPr>
              <a:buNone/>
            </a:pPr>
            <a:r>
              <a:rPr lang="ru-RU" b="1" i="1" dirty="0" smtClean="0"/>
              <a:t>		</a:t>
            </a:r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</a:rPr>
              <a:t>Конкурентные </a:t>
            </a:r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</a:rPr>
              <a:t>преимущества - </a:t>
            </a:r>
            <a:r>
              <a:rPr lang="ru-RU" sz="3200" dirty="0" smtClean="0">
                <a:latin typeface="Bookman Old Style" pitchFamily="18" charset="0"/>
              </a:rPr>
              <a:t>это уникальные, особенные черты медицинских организаций, которые отличают их от других. </a:t>
            </a:r>
            <a:endParaRPr lang="ru-RU" sz="3200" dirty="0" smtClean="0">
              <a:latin typeface="Bookman Old Style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142984"/>
            <a:ext cx="8572560" cy="5429288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		</a:t>
            </a: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Маркетинг</a:t>
            </a:r>
            <a:r>
              <a:rPr lang="ru-RU" sz="2800" dirty="0" smtClean="0">
                <a:latin typeface="Bookman Old Style" pitchFamily="18" charset="0"/>
              </a:rPr>
              <a:t> </a:t>
            </a:r>
            <a:r>
              <a:rPr lang="ru-RU" sz="2800" dirty="0" smtClean="0">
                <a:latin typeface="Bookman Old Style" pitchFamily="18" charset="0"/>
              </a:rPr>
              <a:t>– это предпринимательская деятельность, которая занимается продвижением товаров, услуг от производителя к потребителю (</a:t>
            </a:r>
            <a:r>
              <a:rPr lang="ru-RU" sz="2800" dirty="0" smtClean="0">
                <a:latin typeface="Bookman Old Style" pitchFamily="18" charset="0"/>
              </a:rPr>
              <a:t>Ральф </a:t>
            </a:r>
            <a:r>
              <a:rPr lang="ru-RU" sz="2800" dirty="0" smtClean="0">
                <a:latin typeface="Bookman Old Style" pitchFamily="18" charset="0"/>
              </a:rPr>
              <a:t>Александр, 1960г</a:t>
            </a:r>
            <a:r>
              <a:rPr lang="ru-RU" sz="2800" dirty="0" smtClean="0">
                <a:latin typeface="Bookman Old Style" pitchFamily="18" charset="0"/>
              </a:rPr>
              <a:t>.)</a:t>
            </a:r>
          </a:p>
          <a:p>
            <a:pPr>
              <a:buNone/>
            </a:pPr>
            <a:r>
              <a:rPr lang="ru-RU" sz="2800" b="1" dirty="0" smtClean="0">
                <a:latin typeface="Bookman Old Style" pitchFamily="18" charset="0"/>
              </a:rPr>
              <a:t>		</a:t>
            </a: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Маркетинг </a:t>
            </a: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в здравоохранении</a:t>
            </a:r>
            <a:r>
              <a:rPr lang="ru-RU" sz="2800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r>
              <a:rPr lang="ru-RU" sz="2800" dirty="0" smtClean="0">
                <a:latin typeface="Bookman Old Style" pitchFamily="18" charset="0"/>
              </a:rPr>
              <a:t>– система принципов, методов, мер на изучение спроса и целенаправленного формирования предложения медицинских услуг производителем (Кучеренко, Филатов</a:t>
            </a:r>
            <a:r>
              <a:rPr lang="ru-RU" sz="2800" dirty="0" smtClean="0">
                <a:latin typeface="Bookman Old Style" pitchFamily="18" charset="0"/>
              </a:rPr>
              <a:t>).</a:t>
            </a:r>
          </a:p>
          <a:p>
            <a:pPr>
              <a:buNone/>
            </a:pPr>
            <a:r>
              <a:rPr lang="ru-RU" sz="2800" dirty="0" smtClean="0"/>
              <a:t>		</a:t>
            </a:r>
            <a:r>
              <a:rPr lang="ru-RU" sz="2800" dirty="0" smtClean="0">
                <a:latin typeface="Bookman Old Style" pitchFamily="18" charset="0"/>
              </a:rPr>
              <a:t>Составная </a:t>
            </a:r>
            <a:r>
              <a:rPr lang="ru-RU" sz="2800" dirty="0" smtClean="0">
                <a:latin typeface="Bookman Old Style" pitchFamily="18" charset="0"/>
              </a:rPr>
              <a:t>часть маркетинга </a:t>
            </a:r>
            <a:r>
              <a:rPr lang="ru-RU" sz="2800" dirty="0" smtClean="0">
                <a:solidFill>
                  <a:srgbClr val="C00000"/>
                </a:solidFill>
                <a:latin typeface="Bookman Old Style" pitchFamily="18" charset="0"/>
              </a:rPr>
              <a:t>- </a:t>
            </a: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реклама.</a:t>
            </a:r>
            <a:endParaRPr lang="ru-RU" sz="2800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85728"/>
            <a:ext cx="8715436" cy="6357982"/>
          </a:xfrm>
        </p:spPr>
        <p:txBody>
          <a:bodyPr>
            <a:normAutofit fontScale="925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Bookman Old Style" pitchFamily="18" charset="0"/>
              </a:rPr>
              <a:t>Функции маркетинга:                                                                                                    </a:t>
            </a:r>
            <a:r>
              <a:rPr lang="ru-RU" dirty="0" smtClean="0">
                <a:latin typeface="Bookman Old Style" pitchFamily="18" charset="0"/>
              </a:rPr>
              <a:t>- аналитические,                                                                                                                - производственно-бытовые,                                                                                             - управление и контроль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Bookman Old Style" pitchFamily="18" charset="0"/>
              </a:rPr>
              <a:t>Цели </a:t>
            </a:r>
            <a:r>
              <a:rPr lang="ru-RU" b="1" dirty="0" smtClean="0">
                <a:solidFill>
                  <a:srgbClr val="C00000"/>
                </a:solidFill>
                <a:latin typeface="Bookman Old Style" pitchFamily="18" charset="0"/>
              </a:rPr>
              <a:t>маркетинговой деятельности</a:t>
            </a:r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:   </a:t>
            </a:r>
            <a:r>
              <a:rPr lang="ru-RU" dirty="0" smtClean="0">
                <a:latin typeface="Bookman Old Style" pitchFamily="18" charset="0"/>
              </a:rPr>
              <a:t>                                                                              - экономические (прибыль, рентабельность, надежность), </a:t>
            </a:r>
            <a:endParaRPr lang="ru-RU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ru-RU" dirty="0" smtClean="0">
                <a:latin typeface="Bookman Old Style" pitchFamily="18" charset="0"/>
              </a:rPr>
              <a:t>   - </a:t>
            </a:r>
            <a:r>
              <a:rPr lang="ru-RU" dirty="0" err="1" smtClean="0">
                <a:latin typeface="Bookman Old Style" pitchFamily="18" charset="0"/>
              </a:rPr>
              <a:t>психографические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smtClean="0">
                <a:latin typeface="Bookman Old Style" pitchFamily="18" charset="0"/>
              </a:rPr>
              <a:t>(мотивация, формирование представлений и оценка имиджа покупателя).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Bookman Old Style" pitchFamily="18" charset="0"/>
              </a:rPr>
              <a:t>Принципы:</a:t>
            </a:r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                                                                                                                            </a:t>
            </a:r>
            <a:r>
              <a:rPr lang="ru-RU" dirty="0" smtClean="0">
                <a:latin typeface="Bookman Old Style" pitchFamily="18" charset="0"/>
              </a:rPr>
              <a:t>- нацеленность на четкий коммерческий результат (овладение рынком),                   </a:t>
            </a:r>
            <a:endParaRPr lang="ru-RU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smtClean="0">
                <a:latin typeface="Bookman Old Style" pitchFamily="18" charset="0"/>
              </a:rPr>
              <a:t>  - </a:t>
            </a:r>
            <a:r>
              <a:rPr lang="ru-RU" dirty="0" smtClean="0">
                <a:latin typeface="Bookman Old Style" pitchFamily="18" charset="0"/>
              </a:rPr>
              <a:t>комплексный подход (анализ, реклама),                                                                          - максимальный учет условий и требований рынка,                                                    - долговременность целей,                                                                                       - адаптивная предприимчивость.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736"/>
            <a:ext cx="8715436" cy="3643338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		</a:t>
            </a:r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</a:rPr>
              <a:t>Бизнес-план </a:t>
            </a:r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</a:rPr>
              <a:t>– </a:t>
            </a:r>
            <a:r>
              <a:rPr lang="ru-RU" sz="3200" b="1" dirty="0" smtClean="0">
                <a:latin typeface="Bookman Old Style" pitchFamily="18" charset="0"/>
              </a:rPr>
              <a:t>это специальный документ, который используется в рыночной экономике, это полное представление о перспективах предпринимаемого дела, реальный план действий.</a:t>
            </a:r>
          </a:p>
          <a:p>
            <a:pPr>
              <a:buNone/>
            </a:pPr>
            <a:endParaRPr lang="ru-RU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 smtClean="0">
                <a:solidFill>
                  <a:schemeClr val="accent3">
                    <a:lumMod val="75000"/>
                  </a:schemeClr>
                </a:solidFill>
                <a:latin typeface="Bookman Old Style" pitchFamily="18" charset="0"/>
              </a:rPr>
              <a:t>СПАСИБО</a:t>
            </a:r>
            <a:br>
              <a:rPr lang="ru-RU" sz="4400" b="1" dirty="0" smtClean="0">
                <a:solidFill>
                  <a:schemeClr val="accent3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ru-RU" sz="4400" b="1" dirty="0" smtClean="0">
                <a:solidFill>
                  <a:schemeClr val="accent3">
                    <a:lumMod val="75000"/>
                  </a:schemeClr>
                </a:solidFill>
                <a:latin typeface="Bookman Old Style" pitchFamily="18" charset="0"/>
              </a:rPr>
              <a:t>ЗА</a:t>
            </a:r>
            <a:br>
              <a:rPr lang="ru-RU" sz="4400" b="1" dirty="0" smtClean="0">
                <a:solidFill>
                  <a:schemeClr val="accent3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ru-RU" sz="4400" b="1" dirty="0" smtClean="0">
                <a:solidFill>
                  <a:schemeClr val="accent3">
                    <a:lumMod val="75000"/>
                  </a:schemeClr>
                </a:solidFill>
                <a:latin typeface="Bookman Old Style" pitchFamily="18" charset="0"/>
              </a:rPr>
              <a:t>ВНИМАНИЕ!</a:t>
            </a:r>
            <a:endParaRPr lang="ru-RU" sz="4400" b="1" dirty="0">
              <a:solidFill>
                <a:schemeClr val="accent3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357166"/>
            <a:ext cx="8401080" cy="596743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		</a:t>
            </a:r>
            <a:r>
              <a:rPr lang="ru-RU" sz="3200" b="1" u="sng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Рынок медицинских товаров и услуг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- это сегмент рынка, предоставляющий медицинские товары и услуги для сохранения и улучшения здоровья населения. </a:t>
            </a:r>
          </a:p>
          <a:p>
            <a:pPr>
              <a:buNone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		</a:t>
            </a:r>
            <a:r>
              <a:rPr lang="ru-RU" sz="3200" b="1" u="sng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Основные понятия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рынка:                                   </a:t>
            </a:r>
          </a:p>
          <a:p>
            <a:pPr>
              <a:buNone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  • спрос;                                                                                                           • предложение;                                                                                                     • услуга;                                                                                                                   • цена;                                                                                                                • конкуренция;                                                                                                   • маркетинг.</a:t>
            </a:r>
          </a:p>
          <a:p>
            <a:pPr>
              <a:buNone/>
            </a:pPr>
            <a:endParaRPr lang="ru-RU" sz="3200" dirty="0">
              <a:solidFill>
                <a:schemeClr val="accent6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14290"/>
            <a:ext cx="8429684" cy="642942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>
                <a:latin typeface="Bookman Old Style" pitchFamily="18" charset="0"/>
              </a:rPr>
              <a:t>		</a:t>
            </a:r>
            <a:r>
              <a:rPr lang="ru-RU" sz="3600" b="1" u="sng" dirty="0" smtClean="0">
                <a:latin typeface="Bookman Old Style" pitchFamily="18" charset="0"/>
              </a:rPr>
              <a:t>Спрос</a:t>
            </a:r>
            <a:r>
              <a:rPr lang="ru-RU" sz="3600" b="1" dirty="0" smtClean="0">
                <a:latin typeface="Bookman Old Style" pitchFamily="18" charset="0"/>
              </a:rPr>
              <a:t> - это одно из фундаментальных понятий рыночной экономики, означающее желание покупателей приобрести данный товар, которое подкреплено реальной денежной возможностью</a:t>
            </a:r>
            <a:r>
              <a:rPr lang="ru-RU" sz="3600" dirty="0" smtClean="0">
                <a:latin typeface="Bookman Old Style" pitchFamily="18" charset="0"/>
              </a:rPr>
              <a:t>.</a:t>
            </a:r>
          </a:p>
          <a:p>
            <a:pPr>
              <a:buNone/>
            </a:pP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 				</a:t>
            </a:r>
            <a:r>
              <a:rPr lang="ru-RU" sz="3200" b="1" dirty="0" smtClean="0"/>
              <a:t>Виды спроса</a:t>
            </a:r>
            <a:r>
              <a:rPr lang="ru-RU" sz="3200" dirty="0" smtClean="0"/>
              <a:t> :</a:t>
            </a:r>
          </a:p>
          <a:p>
            <a:pPr>
              <a:lnSpc>
                <a:spcPct val="120000"/>
              </a:lnSpc>
            </a:pPr>
            <a:r>
              <a:rPr lang="ru-RU" sz="2800" b="1" i="1" dirty="0" smtClean="0">
                <a:latin typeface="Bookman Old Style" pitchFamily="18" charset="0"/>
              </a:rPr>
              <a:t>•</a:t>
            </a:r>
            <a:r>
              <a:rPr lang="ru-RU" sz="2800" b="1" dirty="0" smtClean="0">
                <a:latin typeface="Bookman Old Style" pitchFamily="18" charset="0"/>
              </a:rPr>
              <a:t> </a:t>
            </a:r>
            <a:r>
              <a:rPr lang="ru-RU" sz="3600" b="1" i="1" dirty="0" smtClean="0">
                <a:latin typeface="Bookman Old Style" pitchFamily="18" charset="0"/>
              </a:rPr>
              <a:t>отрицательный спрос:</a:t>
            </a:r>
            <a:endParaRPr lang="ru-RU" sz="3600" b="1" dirty="0" smtClean="0"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3600" b="1" i="1" dirty="0" smtClean="0">
                <a:latin typeface="Bookman Old Style" pitchFamily="18" charset="0"/>
              </a:rPr>
              <a:t>•</a:t>
            </a:r>
            <a:r>
              <a:rPr lang="ru-RU" sz="3600" b="1" dirty="0" smtClean="0">
                <a:latin typeface="Bookman Old Style" pitchFamily="18" charset="0"/>
              </a:rPr>
              <a:t> </a:t>
            </a:r>
            <a:r>
              <a:rPr lang="ru-RU" sz="3600" b="1" i="1" dirty="0" smtClean="0">
                <a:latin typeface="Bookman Old Style" pitchFamily="18" charset="0"/>
              </a:rPr>
              <a:t>скрытый спрос. </a:t>
            </a:r>
            <a:endParaRPr lang="ru-RU" sz="3600" b="1" dirty="0" smtClean="0"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3600" b="1" i="1" dirty="0" smtClean="0">
                <a:latin typeface="Bookman Old Style" pitchFamily="18" charset="0"/>
              </a:rPr>
              <a:t>•</a:t>
            </a:r>
            <a:r>
              <a:rPr lang="ru-RU" sz="3600" b="1" dirty="0" smtClean="0">
                <a:latin typeface="Bookman Old Style" pitchFamily="18" charset="0"/>
              </a:rPr>
              <a:t> </a:t>
            </a:r>
            <a:r>
              <a:rPr lang="ru-RU" sz="3600" b="1" i="1" dirty="0" smtClean="0">
                <a:latin typeface="Bookman Old Style" pitchFamily="18" charset="0"/>
              </a:rPr>
              <a:t>падающий спрос. </a:t>
            </a:r>
            <a:endParaRPr lang="ru-RU" sz="3600" b="1" dirty="0" smtClean="0"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3600" b="1" i="1" dirty="0" smtClean="0">
                <a:latin typeface="Bookman Old Style" pitchFamily="18" charset="0"/>
              </a:rPr>
              <a:t>•</a:t>
            </a:r>
            <a:r>
              <a:rPr lang="ru-RU" sz="3600" b="1" dirty="0" smtClean="0">
                <a:latin typeface="Bookman Old Style" pitchFamily="18" charset="0"/>
              </a:rPr>
              <a:t> </a:t>
            </a:r>
            <a:r>
              <a:rPr lang="ru-RU" sz="3600" b="1" i="1" dirty="0" smtClean="0">
                <a:latin typeface="Bookman Old Style" pitchFamily="18" charset="0"/>
              </a:rPr>
              <a:t>нерегулярный спрос. </a:t>
            </a:r>
            <a:endParaRPr lang="ru-RU" sz="3600" b="1" dirty="0" smtClean="0"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3600" b="1" i="1" dirty="0" smtClean="0">
                <a:latin typeface="Bookman Old Style" pitchFamily="18" charset="0"/>
              </a:rPr>
              <a:t>•</a:t>
            </a:r>
            <a:r>
              <a:rPr lang="ru-RU" sz="3600" b="1" dirty="0" smtClean="0">
                <a:latin typeface="Bookman Old Style" pitchFamily="18" charset="0"/>
              </a:rPr>
              <a:t> </a:t>
            </a:r>
            <a:r>
              <a:rPr lang="ru-RU" sz="3600" b="1" i="1" dirty="0" smtClean="0">
                <a:latin typeface="Bookman Old Style" pitchFamily="18" charset="0"/>
              </a:rPr>
              <a:t>чрезмерный спрос. </a:t>
            </a:r>
            <a:endParaRPr lang="ru-RU" sz="3600" b="1" dirty="0" smtClean="0">
              <a:latin typeface="Bookman Old Style" pitchFamily="18" charset="0"/>
            </a:endParaRPr>
          </a:p>
          <a:p>
            <a:pPr>
              <a:buNone/>
            </a:pPr>
            <a:endParaRPr lang="ru-RU" sz="3600" dirty="0">
              <a:solidFill>
                <a:schemeClr val="accent6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357298"/>
            <a:ext cx="8401080" cy="4857784"/>
          </a:xfrm>
        </p:spPr>
        <p:txBody>
          <a:bodyPr/>
          <a:lstStyle/>
          <a:p>
            <a:pPr>
              <a:buNone/>
            </a:pPr>
            <a:r>
              <a:rPr lang="ru-RU" b="1" i="1" dirty="0" smtClean="0"/>
              <a:t>		</a:t>
            </a:r>
            <a:r>
              <a:rPr lang="ru-RU" sz="3200" b="1" u="sng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Покупательная способность населения (платежеспособность населения)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- это количество товаров и услуг, которое население способно приобрести в соответствии с имеющимися денежными средствами при том уровне цен, который сложился в данное время.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14290"/>
            <a:ext cx="9001156" cy="611031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		</a:t>
            </a:r>
          </a:p>
          <a:p>
            <a:pPr>
              <a:buNone/>
            </a:pPr>
            <a:endParaRPr lang="ru-RU" sz="3400" b="1" u="sng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>
              <a:buNone/>
            </a:pPr>
            <a:r>
              <a:rPr lang="ru-RU" sz="3400" b="1" dirty="0" smtClean="0">
                <a:solidFill>
                  <a:srgbClr val="C00000"/>
                </a:solidFill>
                <a:latin typeface="Bookman Old Style" pitchFamily="18" charset="0"/>
              </a:rPr>
              <a:t>		</a:t>
            </a:r>
            <a:r>
              <a:rPr lang="ru-RU" sz="3400" b="1" u="sng" dirty="0" smtClean="0">
                <a:solidFill>
                  <a:srgbClr val="C00000"/>
                </a:solidFill>
                <a:latin typeface="Bookman Old Style" pitchFamily="18" charset="0"/>
              </a:rPr>
              <a:t>Факторы, активно влияющие на спрос:</a:t>
            </a:r>
          </a:p>
          <a:p>
            <a:pPr>
              <a:buNone/>
            </a:pPr>
            <a:endParaRPr lang="ru-RU" sz="3400" b="1" u="sng" dirty="0" smtClean="0">
              <a:solidFill>
                <a:schemeClr val="accent5">
                  <a:lumMod val="50000"/>
                </a:schemeClr>
              </a:solidFill>
              <a:latin typeface="Bookman Old Style" pitchFamily="18" charset="0"/>
            </a:endParaRPr>
          </a:p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• </a:t>
            </a:r>
            <a:r>
              <a:rPr lang="ru-RU" b="1" i="1" dirty="0" smtClean="0">
                <a:solidFill>
                  <a:srgbClr val="C00000"/>
                </a:solidFill>
                <a:latin typeface="Bookman Old Style" pitchFamily="18" charset="0"/>
              </a:rPr>
              <a:t>уровень доходов населения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(чем выше доходы, тем больше вероятность обращения за дорогостоящей медицинской услугой);</a:t>
            </a:r>
          </a:p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•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 </a:t>
            </a:r>
            <a:r>
              <a:rPr lang="ru-RU" b="1" i="1" dirty="0" smtClean="0">
                <a:solidFill>
                  <a:srgbClr val="C00000"/>
                </a:solidFill>
                <a:latin typeface="Bookman Old Style" pitchFamily="18" charset="0"/>
              </a:rPr>
              <a:t>возрастно-половая структура населения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(процесс старения населения увеличивает спрос на лекарственные препараты и основные виды медицинской помощи; преобладание женщин молодого возраста увеличивает спрос на специфические лекарственные препараты и медицинские изделия, применяемые в гинекологической и акушерской практике, - противозачаточные средства, тампоны и прочее, а также косметологические услуги);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Bookman Old Style" pitchFamily="18" charset="0"/>
              </a:rPr>
              <a:t>• </a:t>
            </a:r>
            <a:r>
              <a:rPr lang="ru-RU" b="1" i="1" dirty="0" smtClean="0">
                <a:solidFill>
                  <a:srgbClr val="C00000"/>
                </a:solidFill>
                <a:latin typeface="Bookman Old Style" pitchFamily="18" charset="0"/>
              </a:rPr>
              <a:t>мода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(стремление к снижению массы тела или омоложению увеличивает спрос на соответствующие биологические добавки, операции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липосакции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, пластические операции и др.);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Bookman Old Style" pitchFamily="18" charset="0"/>
              </a:rPr>
              <a:t>• </a:t>
            </a:r>
            <a:r>
              <a:rPr lang="ru-RU" b="1" i="1" dirty="0" smtClean="0">
                <a:solidFill>
                  <a:srgbClr val="C00000"/>
                </a:solidFill>
                <a:latin typeface="Bookman Old Style" pitchFamily="18" charset="0"/>
              </a:rPr>
              <a:t>«врачебный фактор»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(врачи своими не всегда обоснованными рекомендациями к проведению дополнительных диагностических процедур способны увеличить спрос на медицинские услуги);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Bookman Old Style" pitchFamily="18" charset="0"/>
              </a:rPr>
              <a:t>• </a:t>
            </a:r>
            <a:r>
              <a:rPr lang="ru-RU" b="1" i="1" dirty="0" smtClean="0">
                <a:solidFill>
                  <a:srgbClr val="C00000"/>
                </a:solidFill>
                <a:latin typeface="Bookman Old Style" pitchFamily="18" charset="0"/>
              </a:rPr>
              <a:t>реклама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(активная пропаганда в средствах массовой информации тех или иных лекарственных препаратов, диагностических или лечебных методов вызывает зачастую повышенный спрос на эти виды медицинских услуг). 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688" y="1071546"/>
            <a:ext cx="8858312" cy="350046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i="1" dirty="0" smtClean="0"/>
              <a:t>		</a:t>
            </a:r>
          </a:p>
          <a:p>
            <a:pPr>
              <a:buNone/>
            </a:pPr>
            <a:endParaRPr lang="ru-RU" sz="3600" b="1" i="1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ru-RU" sz="3600" b="1" i="1" dirty="0" smtClean="0">
                <a:latin typeface="Bookman Old Style" pitchFamily="18" charset="0"/>
              </a:rPr>
              <a:t>		</a:t>
            </a:r>
            <a:r>
              <a:rPr lang="ru-RU" sz="3600" b="1" u="sng" dirty="0" smtClean="0">
                <a:solidFill>
                  <a:srgbClr val="C00000"/>
                </a:solidFill>
                <a:latin typeface="Bookman Old Style" pitchFamily="18" charset="0"/>
              </a:rPr>
              <a:t>Предложение -</a:t>
            </a:r>
            <a:r>
              <a:rPr lang="ru-RU" sz="3600" b="1" dirty="0" smtClean="0">
                <a:solidFill>
                  <a:srgbClr val="C00000"/>
                </a:solidFill>
                <a:latin typeface="Bookman Old Style" pitchFamily="18" charset="0"/>
              </a:rPr>
              <a:t> это количество медицинских товаров и услуг, которое производители могут продать/ оказать за определенный период времени населению.</a:t>
            </a:r>
            <a:endParaRPr lang="ru-RU" sz="36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928670"/>
            <a:ext cx="8001056" cy="5395930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		</a:t>
            </a:r>
            <a:r>
              <a:rPr lang="ru-RU" sz="2800" b="1" u="sng" dirty="0" smtClean="0">
                <a:solidFill>
                  <a:srgbClr val="C00000"/>
                </a:solidFill>
                <a:latin typeface="Bookman Old Style" pitchFamily="18" charset="0"/>
              </a:rPr>
              <a:t>Медицинская услуга </a:t>
            </a: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- это структурный элемент профилактической, лечебно-диагностической, реабилитационной, санаторно-курортной, санитарно-эпидемиологической, рекреационной, лекарственной, протезно-ортопедической и других видов помощи в сфере товарно-денежных отношений, имеющий определенную стоимость.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00042"/>
            <a:ext cx="8643998" cy="5824558"/>
          </a:xfrm>
        </p:spPr>
        <p:txBody>
          <a:bodyPr>
            <a:normAutofit/>
          </a:bodyPr>
          <a:lstStyle/>
          <a:p>
            <a:r>
              <a:rPr lang="ru-RU" sz="2800" b="1" i="1" u="sng" dirty="0" smtClean="0">
                <a:solidFill>
                  <a:srgbClr val="C00000"/>
                </a:solidFill>
                <a:latin typeface="Bookman Old Style" pitchFamily="18" charset="0"/>
              </a:rPr>
              <a:t>Стандартные медицинские услуги </a:t>
            </a:r>
            <a:r>
              <a:rPr lang="ru-RU" sz="2800" b="1" dirty="0" smtClean="0">
                <a:latin typeface="Bookman Old Style" pitchFamily="18" charset="0"/>
              </a:rPr>
              <a:t>в основном оказываются по унифицированной технологии для подавляющего большинства пациентов и имеют относительно устойчивое ценообразование.</a:t>
            </a:r>
          </a:p>
          <a:p>
            <a:r>
              <a:rPr lang="ru-RU" sz="2800" b="1" i="1" u="sng" dirty="0" smtClean="0">
                <a:solidFill>
                  <a:srgbClr val="C00000"/>
                </a:solidFill>
                <a:latin typeface="Bookman Old Style" pitchFamily="18" charset="0"/>
              </a:rPr>
              <a:t>Индивидуальные медицинские услуги </a:t>
            </a:r>
            <a:r>
              <a:rPr lang="ru-RU" sz="2800" b="1" dirty="0" smtClean="0">
                <a:latin typeface="Bookman Old Style" pitchFamily="18" charset="0"/>
              </a:rPr>
              <a:t>обладают широким спектром манипуляций диагностических, лечебных процедур, большим набором лекарственных средств и изделий медицинского назначения. </a:t>
            </a:r>
            <a:endParaRPr lang="ru-RU" sz="2800" b="1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57166"/>
            <a:ext cx="8572560" cy="596743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b="1" dirty="0" smtClean="0">
                <a:latin typeface="Bookman Old Style" pitchFamily="18" charset="0"/>
              </a:rPr>
              <a:t>	</a:t>
            </a:r>
          </a:p>
          <a:p>
            <a:pPr>
              <a:buNone/>
            </a:pPr>
            <a:endParaRPr lang="ru-RU" sz="2800" b="1" u="sng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ru-RU" sz="2800" b="1" dirty="0" smtClean="0">
                <a:latin typeface="Bookman Old Style" pitchFamily="18" charset="0"/>
              </a:rPr>
              <a:t>		</a:t>
            </a:r>
            <a:r>
              <a:rPr lang="ru-RU" sz="2800" b="1" u="sng" dirty="0" smtClean="0">
                <a:solidFill>
                  <a:srgbClr val="C00000"/>
                </a:solidFill>
                <a:latin typeface="Bookman Old Style" pitchFamily="18" charset="0"/>
              </a:rPr>
              <a:t>Специфические особенности медицинских услуг:                                  </a:t>
            </a:r>
            <a:r>
              <a:rPr lang="ru-RU" sz="2800" b="1" dirty="0" smtClean="0">
                <a:latin typeface="Bookman Old Style" pitchFamily="18" charset="0"/>
              </a:rPr>
              <a:t>• неосязаемость;                                                                                    • </a:t>
            </a:r>
            <a:r>
              <a:rPr lang="ru-RU" sz="2800" b="1" dirty="0" err="1" smtClean="0">
                <a:latin typeface="Bookman Old Style" pitchFamily="18" charset="0"/>
              </a:rPr>
              <a:t>несохраняемость</a:t>
            </a:r>
            <a:r>
              <a:rPr lang="ru-RU" sz="2800" b="1" dirty="0" smtClean="0">
                <a:latin typeface="Bookman Old Style" pitchFamily="18" charset="0"/>
              </a:rPr>
              <a:t>;                                                                                    • вариабельность качества;                                                                        • неоднозначность в оценке результата;                                                                 • медицинская услуга это продукт не только производителя (медицинского работника), но и потребителя (пациента).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41</TotalTime>
  <Words>123</Words>
  <PresentationFormat>Экран (4:3)</PresentationFormat>
  <Paragraphs>51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РАЗДЕЛ 3. Экономические основы здравоохранения Тема 3.2 Рынок медицинских услуг. Особенности услуг в здравоохранении.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РАЗДЕЛ 3. Экономические основы здравоохранения Тема 3.2 Рынок медицинских услуг. Особенности услуг в здравоохранении. </dc:title>
  <cp:lastModifiedBy>ТСО2</cp:lastModifiedBy>
  <cp:revision>6</cp:revision>
  <dcterms:modified xsi:type="dcterms:W3CDTF">2014-10-08T10:38:38Z</dcterms:modified>
</cp:coreProperties>
</file>